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592" r:id="rId3"/>
    <p:sldId id="593" r:id="rId4"/>
    <p:sldId id="596" r:id="rId5"/>
    <p:sldId id="597" r:id="rId6"/>
    <p:sldId id="598" r:id="rId7"/>
    <p:sldId id="599" r:id="rId8"/>
    <p:sldId id="600" r:id="rId9"/>
    <p:sldId id="590" r:id="rId10"/>
    <p:sldId id="591" r:id="rId11"/>
    <p:sldId id="594" r:id="rId12"/>
    <p:sldId id="595" r:id="rId13"/>
    <p:sldId id="588" r:id="rId14"/>
    <p:sldId id="589" r:id="rId15"/>
    <p:sldId id="535" r:id="rId16"/>
    <p:sldId id="536" r:id="rId17"/>
    <p:sldId id="543" r:id="rId18"/>
    <p:sldId id="544" r:id="rId19"/>
    <p:sldId id="539" r:id="rId20"/>
    <p:sldId id="540" r:id="rId21"/>
    <p:sldId id="541" r:id="rId22"/>
    <p:sldId id="542" r:id="rId23"/>
    <p:sldId id="606" r:id="rId24"/>
    <p:sldId id="607" r:id="rId25"/>
    <p:sldId id="619" r:id="rId26"/>
    <p:sldId id="620" r:id="rId27"/>
    <p:sldId id="614" r:id="rId28"/>
    <p:sldId id="608" r:id="rId29"/>
    <p:sldId id="609" r:id="rId30"/>
    <p:sldId id="621" r:id="rId31"/>
    <p:sldId id="622" r:id="rId32"/>
    <p:sldId id="623" r:id="rId33"/>
    <p:sldId id="624" r:id="rId34"/>
    <p:sldId id="625" r:id="rId35"/>
    <p:sldId id="626" r:id="rId36"/>
    <p:sldId id="627" r:id="rId37"/>
    <p:sldId id="628" r:id="rId38"/>
    <p:sldId id="631" r:id="rId39"/>
    <p:sldId id="632" r:id="rId40"/>
    <p:sldId id="629" r:id="rId41"/>
    <p:sldId id="630" r:id="rId42"/>
    <p:sldId id="616" r:id="rId43"/>
    <p:sldId id="617" r:id="rId44"/>
    <p:sldId id="618" r:id="rId45"/>
    <p:sldId id="601" r:id="rId46"/>
    <p:sldId id="602" r:id="rId47"/>
    <p:sldId id="603" r:id="rId48"/>
    <p:sldId id="604" r:id="rId49"/>
    <p:sldId id="605" r:id="rId50"/>
    <p:sldId id="610" r:id="rId51"/>
    <p:sldId id="611" r:id="rId52"/>
    <p:sldId id="612" r:id="rId53"/>
    <p:sldId id="613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41"/>
    <a:srgbClr val="406197"/>
    <a:srgbClr val="00568B"/>
    <a:srgbClr val="012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>
        <p:scale>
          <a:sx n="69" d="100"/>
          <a:sy n="69" d="100"/>
        </p:scale>
        <p:origin x="3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A590C-2E32-4BC1-9A3C-3293FBF30BE6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78C6-F6D6-48C4-97D3-D4488DEB7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99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289" y="196313"/>
            <a:ext cx="10515600" cy="56334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759656"/>
            <a:ext cx="12192000" cy="624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92C0-5AD1-4590-8796-954EC53CD35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10A5-E63D-4FEB-ABB3-F62D1355DB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deforces.com/problemset/problem/729/F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forces.com/problemset/problem/729/F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forces.com/problemset/problem/729/F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quid Cinema - Forev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7000" y="-2324100"/>
            <a:ext cx="609600" cy="609600"/>
          </a:xfrm>
          <a:prstGeom prst="rect">
            <a:avLst/>
          </a:prstGeom>
        </p:spPr>
      </p:pic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232838" y="2102530"/>
            <a:ext cx="944947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杂题选讲</a:t>
            </a:r>
            <a:endParaRPr lang="en-US" altLang="zh-CN" sz="4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2728" y="2863292"/>
            <a:ext cx="356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20</a:t>
            </a:r>
            <a:r>
              <a:rPr lang="en-US" altLang="zh-C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21.07.12</a:t>
            </a:r>
          </a:p>
          <a:p>
            <a:pPr algn="r"/>
            <a:r>
              <a:rPr lang="en-US" altLang="en-US" sz="1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Hanyuan</a:t>
            </a: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 Shi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2">
        <p:random/>
      </p:transition>
    </mc:Choice>
    <mc:Fallback xmlns="">
      <p:transition spd="slow" advClick="0" advTm="2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49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cs typeface="Arial" panose="020B0604020202020204" pitchFamily="34" charset="0"/>
              </a:rPr>
              <a:t>Query On A Tree 17(Grand Prix of Korea I)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97079" y="2167269"/>
            <a:ext cx="68446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最后答案是树的重心（否则往重心走更优）；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现在我们相当于要找深度最浅的重心；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对于一个点</a:t>
            </a:r>
            <a:r>
              <a:rPr lang="en-US" altLang="zh-CN" dirty="0"/>
              <a:t>v</a:t>
            </a:r>
            <a:r>
              <a:rPr lang="zh-CN" altLang="en-US" dirty="0"/>
              <a:t>，假如它是答案，把它作为根，那么</a:t>
            </a:r>
            <a:r>
              <a:rPr lang="en-US" altLang="zh-CN" dirty="0"/>
              <a:t>root</a:t>
            </a:r>
            <a:r>
              <a:rPr lang="zh-CN" altLang="en-US" dirty="0"/>
              <a:t>所在的子树大小</a:t>
            </a:r>
            <a:r>
              <a:rPr lang="en-US" altLang="zh-CN" dirty="0"/>
              <a:t>&lt;=</a:t>
            </a:r>
            <a:r>
              <a:rPr lang="zh-CN" altLang="en-US" dirty="0"/>
              <a:t>一半，也就是说剩下的大小（</a:t>
            </a:r>
            <a:r>
              <a:rPr lang="en-US" altLang="zh-CN" dirty="0"/>
              <a:t>root</a:t>
            </a:r>
            <a:r>
              <a:rPr lang="zh-CN" altLang="en-US" dirty="0"/>
              <a:t>为根时子树</a:t>
            </a:r>
            <a:r>
              <a:rPr lang="en-US" altLang="zh-CN" dirty="0"/>
              <a:t>v</a:t>
            </a:r>
            <a:r>
              <a:rPr lang="zh-CN" altLang="en-US" dirty="0"/>
              <a:t>的大小）</a:t>
            </a:r>
            <a:r>
              <a:rPr lang="en-US" altLang="zh-CN" dirty="0"/>
              <a:t>&gt;=</a:t>
            </a:r>
            <a:r>
              <a:rPr lang="zh-CN" altLang="en-US" dirty="0"/>
              <a:t>一半，也就是说中位数一定在</a:t>
            </a:r>
            <a:r>
              <a:rPr lang="en-US" altLang="zh-CN" dirty="0"/>
              <a:t>v</a:t>
            </a:r>
            <a:r>
              <a:rPr lang="zh-CN" altLang="en-US" dirty="0"/>
              <a:t>所包含的子树里；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Dfs</a:t>
            </a:r>
            <a:r>
              <a:rPr lang="zh-CN" altLang="en-US" dirty="0"/>
              <a:t>序</a:t>
            </a:r>
            <a:r>
              <a:rPr lang="en-US" altLang="zh-CN" dirty="0"/>
              <a:t>+</a:t>
            </a:r>
            <a:r>
              <a:rPr lang="zh-CN" altLang="en-US" dirty="0"/>
              <a:t>轻重链剖分；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最后可以二分出答案！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Mr. Panda and Cactus(CCPC Final 2018 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72" y="1284962"/>
            <a:ext cx="8805655" cy="5018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Mr. Panda and Cactus(CCPC Final 2018 E)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08125" y="2480854"/>
            <a:ext cx="6844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最后分成</a:t>
            </a:r>
            <a:r>
              <a:rPr lang="en-US" altLang="zh-CN" dirty="0"/>
              <a:t>K</a:t>
            </a:r>
            <a:r>
              <a:rPr lang="zh-CN" altLang="en-US" dirty="0"/>
              <a:t>个联通块；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对于每条树边，删掉会加一个联通块；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对于每个环，权值从小到大删边，删掉</a:t>
            </a:r>
            <a:r>
              <a:rPr lang="en-US" altLang="zh-CN" dirty="0" err="1"/>
              <a:t>i</a:t>
            </a:r>
            <a:r>
              <a:rPr lang="zh-CN" altLang="en-US" dirty="0"/>
              <a:t>条边会加</a:t>
            </a:r>
            <a:r>
              <a:rPr lang="en-US" altLang="zh-CN" dirty="0"/>
              <a:t>i-1</a:t>
            </a:r>
            <a:r>
              <a:rPr lang="zh-CN" altLang="en-US" dirty="0"/>
              <a:t>个联通块；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直接</a:t>
            </a:r>
            <a:r>
              <a:rPr lang="en-US" altLang="zh-CN" dirty="0" err="1"/>
              <a:t>dp</a:t>
            </a:r>
            <a:r>
              <a:rPr lang="zh-CN" altLang="en-US" dirty="0"/>
              <a:t>！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GCD Land(CCPC Final 2018 C)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2" y="1747387"/>
            <a:ext cx="9484554" cy="4094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GCD Land(CCPC Final 2018 C)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08125" y="2480854"/>
            <a:ext cx="6844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考虑</a:t>
            </a:r>
            <a:r>
              <a:rPr lang="en-US" altLang="zh-CN" dirty="0"/>
              <a:t>1…n/2</a:t>
            </a:r>
            <a:r>
              <a:rPr lang="zh-CN" altLang="en-US" dirty="0"/>
              <a:t>之间所有的素数，用它们朝中间的点</a:t>
            </a:r>
            <a:r>
              <a:rPr lang="en-US" altLang="zh-CN" dirty="0"/>
              <a:t>x</a:t>
            </a:r>
            <a:r>
              <a:rPr lang="zh-CN" altLang="en-US" dirty="0"/>
              <a:t>连边；连完以后除了最靠近</a:t>
            </a:r>
            <a:r>
              <a:rPr lang="en-US" altLang="zh-CN" dirty="0"/>
              <a:t>x</a:t>
            </a:r>
            <a:r>
              <a:rPr lang="zh-CN" altLang="en-US" dirty="0"/>
              <a:t>的两个点都被连起来啦；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我们拿最大的两个素数</a:t>
            </a:r>
            <a:r>
              <a:rPr lang="en-US" altLang="zh-CN" dirty="0"/>
              <a:t>p1,p2</a:t>
            </a:r>
            <a:r>
              <a:rPr lang="zh-CN" altLang="en-US" dirty="0"/>
              <a:t>把最靠近</a:t>
            </a:r>
            <a:r>
              <a:rPr lang="en-US" altLang="zh-CN" dirty="0"/>
              <a:t>x</a:t>
            </a:r>
            <a:r>
              <a:rPr lang="zh-CN" altLang="en-US" dirty="0"/>
              <a:t>的两个点连进去，那么除了</a:t>
            </a:r>
            <a:r>
              <a:rPr lang="en-US" altLang="zh-CN" dirty="0"/>
              <a:t>x-p1,x+p1,x-p2,x+p2</a:t>
            </a:r>
            <a:r>
              <a:rPr lang="zh-CN" altLang="en-US" dirty="0"/>
              <a:t>都被连进去啦；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我们再用大于</a:t>
            </a:r>
            <a:r>
              <a:rPr lang="en-US" altLang="zh-CN" dirty="0"/>
              <a:t>n/2</a:t>
            </a:r>
            <a:r>
              <a:rPr lang="zh-CN" altLang="en-US" dirty="0"/>
              <a:t>的最小的</a:t>
            </a:r>
            <a:r>
              <a:rPr lang="en-US" altLang="zh-CN" dirty="0"/>
              <a:t>4</a:t>
            </a:r>
            <a:r>
              <a:rPr lang="zh-CN" altLang="en-US" dirty="0"/>
              <a:t>个素数把它们连进去；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</a:rPr>
              <a:t>数字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12819" y="2452194"/>
            <a:ext cx="6844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</a:t>
            </a:r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i</a:t>
            </a:r>
            <a:r>
              <a:rPr lang="en-US" altLang="zh-CN" dirty="0"/>
              <a:t> + max(a[1], a[2], …, a[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  <a:r>
              <a:rPr lang="zh-CN" altLang="en-US" dirty="0"/>
              <a:t>，其中</a:t>
            </a:r>
            <a:r>
              <a:rPr lang="en-US" altLang="zh-CN" dirty="0"/>
              <a:t>a</a:t>
            </a:r>
            <a:r>
              <a:rPr lang="zh-CN" altLang="en-US" dirty="0"/>
              <a:t>数组为</a:t>
            </a:r>
            <a:r>
              <a:rPr lang="en-US" altLang="zh-CN" dirty="0" err="1"/>
              <a:t>i</a:t>
            </a:r>
            <a:r>
              <a:rPr lang="zh-CN" altLang="en-US" dirty="0"/>
              <a:t>的每个数位，给定</a:t>
            </a:r>
            <a:r>
              <a:rPr lang="en-US" altLang="zh-CN" dirty="0" err="1"/>
              <a:t>i</a:t>
            </a:r>
            <a:r>
              <a:rPr lang="zh-CN" altLang="en-US" dirty="0"/>
              <a:t>，问</a:t>
            </a:r>
            <a:r>
              <a:rPr lang="en-US" altLang="zh-CN" dirty="0"/>
              <a:t>j</a:t>
            </a:r>
            <a:r>
              <a:rPr lang="zh-CN" altLang="en-US" dirty="0"/>
              <a:t>步以后是多少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 err="1"/>
              <a:t>i</a:t>
            </a:r>
            <a:r>
              <a:rPr lang="en-US" altLang="zh-CN" dirty="0"/>
              <a:t>, j  &lt;= 1e18</a:t>
            </a:r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</a:rPr>
              <a:t>数字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03941" y="2452194"/>
            <a:ext cx="6844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][j][k]</a:t>
            </a:r>
            <a:r>
              <a:rPr lang="zh-CN" altLang="en-US" dirty="0"/>
              <a:t>表示后</a:t>
            </a:r>
            <a:r>
              <a:rPr lang="en-US" altLang="zh-CN" dirty="0" err="1"/>
              <a:t>i</a:t>
            </a:r>
            <a:r>
              <a:rPr lang="zh-CN" altLang="en-US" dirty="0"/>
              <a:t>位为</a:t>
            </a:r>
            <a:r>
              <a:rPr lang="en-US" altLang="zh-CN" dirty="0"/>
              <a:t>0000…j</a:t>
            </a:r>
            <a:r>
              <a:rPr lang="zh-CN" altLang="en-US" dirty="0"/>
              <a:t>，前面那些位置的最大值为</a:t>
            </a:r>
            <a:r>
              <a:rPr lang="en-US" altLang="zh-CN" dirty="0"/>
              <a:t>k</a:t>
            </a:r>
            <a:r>
              <a:rPr lang="zh-CN" altLang="en-US" dirty="0"/>
              <a:t>的情况下要走多少步才会往前进位；</a:t>
            </a:r>
            <a:r>
              <a:rPr lang="en-US" altLang="zh-CN" dirty="0"/>
              <a:t>g[</a:t>
            </a:r>
            <a:r>
              <a:rPr lang="en-US" altLang="zh-CN" dirty="0" err="1"/>
              <a:t>i</a:t>
            </a:r>
            <a:r>
              <a:rPr lang="en-US" altLang="zh-CN" dirty="0"/>
              <a:t>][j][k]</a:t>
            </a:r>
            <a:r>
              <a:rPr lang="zh-CN" altLang="en-US" dirty="0"/>
              <a:t>表示进位以后最后一位是什么；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可以推到</a:t>
            </a:r>
            <a:r>
              <a:rPr lang="en-US" altLang="zh-CN" dirty="0"/>
              <a:t>f[i+1]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算答案的时候先算下需要多少位置，然后按位确定回来；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Mr. Panda and Typewriter(CCPC Final 2019 C)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84" y="1127263"/>
            <a:ext cx="7628281" cy="5730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Mr. Panda and Typewriter(CCPC Final 2019 C)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03941" y="2452194"/>
            <a:ext cx="68446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表示我们已经打完了前</a:t>
            </a:r>
            <a:r>
              <a:rPr lang="en-US" altLang="zh-CN" dirty="0" err="1"/>
              <a:t>i</a:t>
            </a:r>
            <a:r>
              <a:rPr lang="zh-CN" altLang="en-US" dirty="0"/>
              <a:t>个字符，</a:t>
            </a:r>
            <a:r>
              <a:rPr lang="en-US" altLang="zh-CN" dirty="0"/>
              <a:t>buffer</a:t>
            </a:r>
            <a:r>
              <a:rPr lang="zh-CN" altLang="en-US" dirty="0"/>
              <a:t>里是最后</a:t>
            </a:r>
            <a:r>
              <a:rPr lang="en-US" altLang="zh-CN" dirty="0"/>
              <a:t>j</a:t>
            </a:r>
            <a:r>
              <a:rPr lang="zh-CN" altLang="en-US" dirty="0"/>
              <a:t>个字符时的最小代价；每次我们新打一个字符（操作</a:t>
            </a:r>
            <a:r>
              <a:rPr lang="en-US" altLang="zh-CN" dirty="0"/>
              <a:t>1</a:t>
            </a:r>
            <a:r>
              <a:rPr lang="zh-CN" altLang="en-US" dirty="0"/>
              <a:t>），</a:t>
            </a:r>
            <a:r>
              <a:rPr lang="en-US" altLang="zh-CN" dirty="0"/>
              <a:t>j=0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转移</a:t>
            </a:r>
            <a:endParaRPr lang="en-US" altLang="zh-CN" dirty="0"/>
          </a:p>
          <a:p>
            <a:pPr lvl="1"/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][j]-&gt;f[i+1][0]</a:t>
            </a:r>
          </a:p>
          <a:p>
            <a:pPr lvl="1"/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][j]-&gt;f[k][j] k</a:t>
            </a:r>
            <a:r>
              <a:rPr lang="zh-CN" altLang="en-US" dirty="0"/>
              <a:t>是</a:t>
            </a:r>
            <a:r>
              <a:rPr lang="en-US" altLang="zh-CN" dirty="0"/>
              <a:t>(i-j+1, 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下一次出现的地方，中间都用操作</a:t>
            </a:r>
            <a:r>
              <a:rPr lang="en-US" altLang="zh-CN" dirty="0"/>
              <a:t>1</a:t>
            </a:r>
            <a:r>
              <a:rPr lang="zh-CN" altLang="en-US" dirty="0"/>
              <a:t>填满</a:t>
            </a:r>
            <a:endParaRPr lang="en-US" altLang="zh-CN" dirty="0"/>
          </a:p>
          <a:p>
            <a:pPr lvl="1"/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][j]-&gt;f[</a:t>
            </a:r>
            <a:r>
              <a:rPr lang="en-US" altLang="zh-CN" dirty="0" err="1"/>
              <a:t>i+k</a:t>
            </a:r>
            <a:r>
              <a:rPr lang="en-US" altLang="zh-CN" dirty="0"/>
              <a:t>][k] </a:t>
            </a:r>
            <a:r>
              <a:rPr lang="zh-CN" altLang="en-US" dirty="0"/>
              <a:t>如果前面存在</a:t>
            </a:r>
            <a:r>
              <a:rPr lang="en-US" altLang="zh-CN" dirty="0"/>
              <a:t>(i+1,i+k)</a:t>
            </a:r>
            <a:r>
              <a:rPr lang="zh-CN" altLang="en-US" dirty="0"/>
              <a:t>，粘贴过来；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复杂度</a:t>
            </a:r>
            <a:r>
              <a:rPr lang="en-US" altLang="zh-CN" dirty="0"/>
              <a:t>O(n^2)</a:t>
            </a:r>
            <a:r>
              <a:rPr lang="zh-CN" altLang="en-US" dirty="0"/>
              <a:t>；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Mr. Panda and SAD(CCPC Final 2019 H)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5" y="1495749"/>
            <a:ext cx="10434949" cy="4638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zh-CN" altLang="en-US" sz="2700" b="0" dirty="0">
                <a:cs typeface="Arial" panose="020B0604020202020204" pitchFamily="34" charset="0"/>
              </a:rPr>
              <a:t>中位数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0575" y="2828835"/>
            <a:ext cx="6844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一个长度为</a:t>
            </a:r>
            <a:r>
              <a:rPr lang="en-US" altLang="zh-CN" dirty="0"/>
              <a:t>n</a:t>
            </a:r>
            <a:r>
              <a:rPr lang="zh-CN" altLang="en-US" dirty="0"/>
              <a:t>的序列，每一轮位置</a:t>
            </a:r>
            <a:r>
              <a:rPr lang="en-US" altLang="zh-CN" dirty="0" err="1"/>
              <a:t>i</a:t>
            </a:r>
            <a:r>
              <a:rPr lang="zh-CN" altLang="en-US" dirty="0"/>
              <a:t>会变成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–1], a[</a:t>
            </a:r>
            <a:r>
              <a:rPr lang="en-US" altLang="zh-CN" dirty="0" err="1"/>
              <a:t>i</a:t>
            </a:r>
            <a:r>
              <a:rPr lang="en-US" altLang="zh-CN" dirty="0"/>
              <a:t>], a[i+1]</a:t>
            </a:r>
            <a:r>
              <a:rPr lang="zh-CN" altLang="en-US" dirty="0"/>
              <a:t>的中位数，请问过几轮以后数组会不变？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 &lt;= 1e6</a:t>
            </a:r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Mr. Panda and SAD(CCPC Final 2019 H)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87520" y="2569630"/>
            <a:ext cx="6844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枚举有多少单独的</a:t>
            </a:r>
            <a:r>
              <a:rPr lang="en-US" altLang="zh-CN" dirty="0"/>
              <a:t>’’A”</a:t>
            </a:r>
            <a:r>
              <a:rPr lang="zh-CN" altLang="en-US" dirty="0"/>
              <a:t>和</a:t>
            </a:r>
            <a:r>
              <a:rPr lang="en-US" altLang="zh-CN" dirty="0"/>
              <a:t>’’D…”</a:t>
            </a:r>
            <a:r>
              <a:rPr lang="zh-CN" altLang="en-US" dirty="0"/>
              <a:t>连起来；</a:t>
            </a:r>
            <a:endParaRPr lang="en-US" altLang="zh-CN" dirty="0"/>
          </a:p>
          <a:p>
            <a:r>
              <a:rPr lang="zh-CN" altLang="en-US" dirty="0"/>
              <a:t>那么我们就知道了有多少</a:t>
            </a:r>
            <a:r>
              <a:rPr lang="en-US" altLang="zh-CN" dirty="0"/>
              <a:t>’’…SA’’,’’...S’’,’’AD…’’,’’D…’’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一定是</a:t>
            </a:r>
            <a:r>
              <a:rPr lang="en-US" altLang="zh-CN" dirty="0"/>
              <a:t>’’…SA’’</a:t>
            </a:r>
            <a:r>
              <a:rPr lang="zh-CN" altLang="en-US" dirty="0"/>
              <a:t>和</a:t>
            </a:r>
            <a:r>
              <a:rPr lang="en-US" altLang="zh-CN" dirty="0"/>
              <a:t>’’D…’’</a:t>
            </a:r>
            <a:r>
              <a:rPr lang="zh-CN" altLang="en-US" dirty="0"/>
              <a:t>、</a:t>
            </a:r>
            <a:r>
              <a:rPr lang="en-US" altLang="zh-CN" dirty="0"/>
              <a:t>’’...S’’</a:t>
            </a:r>
            <a:r>
              <a:rPr lang="zh-CN" altLang="en-US" dirty="0"/>
              <a:t>和</a:t>
            </a:r>
            <a:r>
              <a:rPr lang="en-US" altLang="zh-CN" dirty="0"/>
              <a:t>’’AD…’’</a:t>
            </a:r>
            <a:r>
              <a:rPr lang="zh-CN" altLang="en-US" dirty="0"/>
              <a:t>分别配对；</a:t>
            </a:r>
            <a:endParaRPr lang="en-US" altLang="zh-CN" dirty="0"/>
          </a:p>
          <a:p>
            <a:r>
              <a:rPr lang="zh-CN" altLang="en-US" dirty="0"/>
              <a:t>算的时候注意环的情况。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’’…SA’’</a:t>
            </a:r>
            <a:r>
              <a:rPr lang="zh-CN" altLang="en-US" dirty="0"/>
              <a:t>和</a:t>
            </a:r>
            <a:r>
              <a:rPr lang="en-US" altLang="zh-CN" dirty="0"/>
              <a:t>’’D…’’</a:t>
            </a:r>
            <a:r>
              <a:rPr lang="zh-CN" altLang="en-US" dirty="0"/>
              <a:t>形成了环；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’’...S’’</a:t>
            </a:r>
            <a:r>
              <a:rPr lang="zh-CN" altLang="en-US" dirty="0"/>
              <a:t>和</a:t>
            </a:r>
            <a:r>
              <a:rPr lang="en-US" altLang="zh-CN" dirty="0"/>
              <a:t>’’AD…’’</a:t>
            </a:r>
            <a:r>
              <a:rPr lang="zh-CN" altLang="en-US" dirty="0"/>
              <a:t>形成了环；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所有东西形成了环；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Infimum of Paths(CCPC Final 2019 B)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81" y="1225097"/>
            <a:ext cx="7142769" cy="5333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Infimum of Paths(CCPC Final 2019 B)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66083" y="2152380"/>
            <a:ext cx="68446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删掉所有不能到</a:t>
            </a:r>
            <a:r>
              <a:rPr lang="en-US" altLang="zh-CN" dirty="0"/>
              <a:t>1</a:t>
            </a:r>
            <a:r>
              <a:rPr lang="zh-CN" altLang="en-US" dirty="0"/>
              <a:t>号点的点；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如果我们知道了从</a:t>
            </a:r>
            <a:r>
              <a:rPr lang="en-US" altLang="zh-CN" dirty="0"/>
              <a:t>0</a:t>
            </a:r>
            <a:r>
              <a:rPr lang="zh-CN" altLang="en-US" dirty="0"/>
              <a:t>开始走</a:t>
            </a:r>
            <a:r>
              <a:rPr lang="en-US" altLang="zh-CN" dirty="0"/>
              <a:t>k</a:t>
            </a:r>
            <a:r>
              <a:rPr lang="zh-CN" altLang="en-US" dirty="0"/>
              <a:t>步能到哪里的集合，我们很容易能得到</a:t>
            </a:r>
            <a:r>
              <a:rPr lang="en-US" altLang="zh-CN" dirty="0"/>
              <a:t>k+1</a:t>
            </a:r>
            <a:r>
              <a:rPr lang="zh-CN" altLang="en-US" dirty="0"/>
              <a:t>步能到哪里的集合；对于每一个点，我们记一下权值最小的路是从哪里来的；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一共走</a:t>
            </a:r>
            <a:r>
              <a:rPr lang="en-US" altLang="zh-CN" dirty="0"/>
              <a:t>n+1</a:t>
            </a:r>
            <a:r>
              <a:rPr lang="zh-CN" altLang="en-US" dirty="0"/>
              <a:t>步，如果中间的过程中到了</a:t>
            </a:r>
            <a:r>
              <a:rPr lang="en-US" altLang="zh-CN" dirty="0"/>
              <a:t>1</a:t>
            </a:r>
            <a:r>
              <a:rPr lang="zh-CN" altLang="en-US" dirty="0"/>
              <a:t>号点，我们就把它的值记下来；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走完</a:t>
            </a:r>
            <a:r>
              <a:rPr lang="en-US" altLang="zh-CN" dirty="0"/>
              <a:t>n+1</a:t>
            </a:r>
            <a:r>
              <a:rPr lang="zh-CN" altLang="en-US" dirty="0"/>
              <a:t>步都是环啦！我们把到每个点的环的值都算出来；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最后比下大小；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sz="2700" b="0" dirty="0" err="1" smtClean="0">
                <a:cs typeface="Arial" panose="020B0604020202020204" pitchFamily="34" charset="0"/>
              </a:rPr>
              <a:t>setII</a:t>
            </a:r>
            <a:endParaRPr lang="en-US" altLang="zh-CN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320980" y="2522105"/>
                <a:ext cx="6844684" cy="2888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n </a:t>
                </a:r>
                <a:r>
                  <a:rPr lang="zh-CN" altLang="en-US" dirty="0" smtClean="0"/>
                  <a:t>个点 </a:t>
                </a:r>
                <a:r>
                  <a:rPr lang="en-US" altLang="zh-CN" dirty="0" smtClean="0"/>
                  <a:t>m </a:t>
                </a:r>
                <a:r>
                  <a:rPr lang="zh-CN" altLang="en-US" dirty="0" smtClean="0"/>
                  <a:t>条边</a:t>
                </a:r>
                <a:r>
                  <a:rPr lang="zh-CN" altLang="en-US" dirty="0" smtClean="0"/>
                  <a:t>的有向图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  </a:t>
                </a:r>
              </a:p>
              <a:p>
                <a:r>
                  <a:rPr lang="zh-CN" altLang="zh-CN" dirty="0" smtClean="0"/>
                  <a:t>对</a:t>
                </a:r>
                <a:r>
                  <a:rPr lang="zh-CN" altLang="zh-CN" dirty="0"/>
                  <a:t>于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的子集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/>
                  <a:t>，它的分数为</a:t>
                </a:r>
              </a:p>
              <a:p>
                <a:pPr lvl="0"/>
                <a:r>
                  <a:rPr lang="en-US" altLang="zh-CN" dirty="0" smtClean="0"/>
                  <a:t>1. </a:t>
                </a:r>
                <a:r>
                  <a:rPr lang="zh-CN" altLang="zh-CN" dirty="0" smtClean="0"/>
                  <a:t>初</a:t>
                </a:r>
                <a:r>
                  <a:rPr lang="zh-CN" altLang="zh-CN" dirty="0"/>
                  <a:t>始分数为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；</a:t>
                </a:r>
              </a:p>
              <a:p>
                <a:r>
                  <a:rPr lang="en-US" altLang="zh-CN" dirty="0"/>
                  <a:t>2. </a:t>
                </a:r>
                <a:r>
                  <a:rPr lang="zh-CN" altLang="zh-CN" dirty="0"/>
                  <a:t>对于所有的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/>
                  <a:t>，把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加入分数里；</a:t>
                </a:r>
              </a:p>
              <a:p>
                <a:r>
                  <a:rPr lang="en-US" altLang="zh-CN" dirty="0"/>
                  <a:t>3. </a:t>
                </a:r>
                <a:r>
                  <a:rPr lang="zh-CN" altLang="zh-CN" dirty="0"/>
                  <a:t>对于所有满足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的</a:t>
                </a:r>
                <a14:m>
                  <m:oMath xmlns:m="http://schemas.openxmlformats.org/officeDocument/2006/math">
                    <m:r>
                      <a:rPr lang="zh-CN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zh-CN" dirty="0" smtClean="0"/>
                  <a:t>，如果</a:t>
                </a:r>
                <a:r>
                  <a:rPr lang="zh-CN" altLang="en-US" dirty="0" smtClean="0"/>
                  <a:t>他们之间有边，则</a:t>
                </a:r>
                <a:r>
                  <a:rPr lang="zh-CN" altLang="zh-CN" dirty="0" smtClean="0"/>
                  <a:t>从</a:t>
                </a:r>
                <a:r>
                  <a:rPr lang="zh-CN" altLang="zh-CN" dirty="0"/>
                  <a:t>分数里减去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；</a:t>
                </a:r>
              </a:p>
              <a:p>
                <a:r>
                  <a:rPr lang="zh-CN" altLang="zh-CN" dirty="0"/>
                  <a:t>请求出分数最高的子集</a:t>
                </a:r>
                <a14:m>
                  <m:oMath xmlns:m="http://schemas.openxmlformats.org/officeDocument/2006/math">
                    <m:r>
                      <a:rPr lang="zh-CN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的分数是多少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n &lt;= 1e5 m &lt;= n / 2</a:t>
                </a:r>
              </a:p>
              <a:p>
                <a:r>
                  <a:rPr lang="zh-CN" altLang="en-US" b="1" dirty="0"/>
                  <a:t>图随机</a:t>
                </a:r>
                <a:endParaRPr lang="zh-CN" altLang="zh-CN" b="1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980" y="2522105"/>
                <a:ext cx="6844684" cy="2888548"/>
              </a:xfrm>
              <a:prstGeom prst="rect">
                <a:avLst/>
              </a:prstGeom>
              <a:blipFill>
                <a:blip r:embed="rId2"/>
                <a:stretch>
                  <a:fillRect l="-801" t="-1266" b="-2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605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sz="2700" b="0" dirty="0" err="1" smtClean="0">
                <a:cs typeface="Arial" panose="020B0604020202020204" pitchFamily="34" charset="0"/>
              </a:rPr>
              <a:t>setII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40510" y="3306507"/>
            <a:ext cx="684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环很少，枚举关键点取或不取，然后树形</a:t>
            </a:r>
            <a:r>
              <a:rPr lang="en-US" altLang="zh-CN" dirty="0" err="1" smtClean="0"/>
              <a:t>dp</a:t>
            </a:r>
            <a:r>
              <a:rPr lang="zh-CN" altLang="en-US" dirty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2505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cs typeface="Arial" panose="020B0604020202020204" pitchFamily="34" charset="0"/>
              </a:rPr>
              <a:t>走路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0575" y="2651414"/>
            <a:ext cx="6844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 </a:t>
            </a:r>
            <a:r>
              <a:rPr lang="zh-CN" altLang="en-US" dirty="0" smtClean="0"/>
              <a:t>个点 </a:t>
            </a:r>
            <a:r>
              <a:rPr lang="en-US" altLang="zh-CN" dirty="0" smtClean="0"/>
              <a:t>m </a:t>
            </a:r>
            <a:r>
              <a:rPr lang="zh-CN" altLang="en-US" dirty="0" smtClean="0"/>
              <a:t>条边的无向图，每个点有个权值和颜色，请求出恰好经过</a:t>
            </a:r>
            <a:r>
              <a:rPr lang="en-US" altLang="zh-CN" dirty="0" smtClean="0"/>
              <a:t>7</a:t>
            </a:r>
            <a:r>
              <a:rPr lang="zh-CN" altLang="en-US" dirty="0" smtClean="0"/>
              <a:t>个颜色不同的点的权值和最大的路径。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n &lt;= 200 m &lt;= </a:t>
            </a:r>
            <a:r>
              <a:rPr lang="en-US" altLang="zh-CN" dirty="0" smtClean="0"/>
              <a:t>1000</a:t>
            </a:r>
            <a:endParaRPr lang="zh-CN" altLang="zh-CN" b="1" dirty="0"/>
          </a:p>
        </p:txBody>
      </p:sp>
    </p:spTree>
    <p:extLst>
      <p:ext uri="{BB962C8B-B14F-4D97-AF65-F5344CB8AC3E}">
        <p14:creationId xmlns:p14="http://schemas.microsoft.com/office/powerpoint/2010/main" val="16762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cs typeface="Arial" panose="020B0604020202020204" pitchFamily="34" charset="0"/>
              </a:rPr>
              <a:t>走路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4283" y="3113079"/>
            <a:ext cx="684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每个颜色随机映射到</a:t>
            </a:r>
            <a:r>
              <a:rPr lang="en-US" altLang="zh-CN" dirty="0" smtClean="0"/>
              <a:t>1…7</a:t>
            </a:r>
            <a:r>
              <a:rPr lang="zh-CN" altLang="en-US" dirty="0" smtClean="0"/>
              <a:t>中的一个颜色；</a:t>
            </a:r>
            <a:endParaRPr lang="en-US" altLang="zh-CN" dirty="0" smtClean="0"/>
          </a:p>
          <a:p>
            <a:r>
              <a:rPr lang="zh-CN" altLang="en-US" dirty="0"/>
              <a:t>然</a:t>
            </a:r>
            <a:r>
              <a:rPr lang="zh-CN" altLang="en-US" dirty="0" smtClean="0"/>
              <a:t>后</a:t>
            </a:r>
            <a:r>
              <a:rPr lang="en-US" altLang="zh-CN" dirty="0" err="1" smtClean="0"/>
              <a:t>dp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r>
              <a:rPr lang="zh-CN" altLang="en-US" dirty="0"/>
              <a:t>多</a:t>
            </a:r>
            <a:r>
              <a:rPr lang="zh-CN" altLang="en-US" dirty="0" smtClean="0"/>
              <a:t>随机几次！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0480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 fontScale="90000"/>
          </a:bodyPr>
          <a:lstStyle/>
          <a:p>
            <a:r>
              <a:rPr lang="en-US" altLang="zh-CN" sz="2700" b="0" dirty="0">
                <a:cs typeface="Arial" panose="020B0604020202020204" pitchFamily="34" charset="0"/>
              </a:rPr>
              <a:t>Rooms</a:t>
            </a:r>
            <a:r>
              <a:rPr lang="zh-CN" altLang="en-US" sz="2700" dirty="0">
                <a:cs typeface="Arial" panose="020B0604020202020204" pitchFamily="34" charset="0"/>
              </a:rPr>
              <a:t>（</a:t>
            </a:r>
            <a:r>
              <a:rPr lang="en-US" altLang="zh-CN" sz="2200" dirty="0">
                <a:cs typeface="Arial" panose="020B0604020202020204" pitchFamily="34" charset="0"/>
              </a:rPr>
              <a:t>https://csacademy.com/contest/archive/task/rooms/statement/</a:t>
            </a:r>
            <a:r>
              <a:rPr lang="zh-CN" altLang="en-US" sz="2700" dirty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3658" y="2690336"/>
            <a:ext cx="68446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给你一个</a:t>
            </a:r>
            <a:r>
              <a:rPr lang="en-US" altLang="zh-CN" dirty="0"/>
              <a:t>n</a:t>
            </a:r>
            <a:r>
              <a:rPr lang="zh-CN" altLang="en-US" dirty="0"/>
              <a:t>*</a:t>
            </a:r>
            <a:r>
              <a:rPr lang="en-US" altLang="zh-CN" dirty="0"/>
              <a:t>m</a:t>
            </a:r>
            <a:r>
              <a:rPr lang="zh-CN" altLang="en-US" dirty="0"/>
              <a:t>的矩阵，矩阵里的每个点都有一个颜色，同一种颜色的所有点之间四联通。</a:t>
            </a:r>
            <a:r>
              <a:rPr lang="en-US" altLang="zh-CN" dirty="0"/>
              <a:t>Q</a:t>
            </a:r>
            <a:r>
              <a:rPr lang="zh-CN" altLang="en-US" dirty="0"/>
              <a:t>组询问，询问一个子矩阵内有多少种不同的颜色。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 &lt;= n, m &lt;= 2000</a:t>
            </a:r>
          </a:p>
          <a:p>
            <a:r>
              <a:rPr lang="en-US" altLang="zh-CN" dirty="0"/>
              <a:t>1 &lt;= Q &lt;= 5000</a:t>
            </a:r>
          </a:p>
          <a:p>
            <a:r>
              <a:rPr lang="zh-CN" altLang="en-US" dirty="0"/>
              <a:t>颜色种类 </a:t>
            </a:r>
            <a:r>
              <a:rPr lang="en-US" altLang="zh-CN" dirty="0"/>
              <a:t>&lt;= nm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sz="2700" b="0" dirty="0">
                <a:cs typeface="Arial" panose="020B0604020202020204" pitchFamily="34" charset="0"/>
              </a:rPr>
              <a:t>subset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CADF7B-60CD-4E9D-AEED-AAD55333AEBC}"/>
              </a:ext>
            </a:extLst>
          </p:cNvPr>
          <p:cNvSpPr txBox="1"/>
          <p:nvPr/>
        </p:nvSpPr>
        <p:spPr>
          <a:xfrm>
            <a:off x="2430575" y="2828835"/>
            <a:ext cx="684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给出</a:t>
            </a:r>
            <a:r>
              <a:rPr lang="en-US" altLang="zh-CN" dirty="0"/>
              <a:t>n</a:t>
            </a:r>
            <a:r>
              <a:rPr lang="zh-CN" altLang="en-US" dirty="0"/>
              <a:t>个数，要求求出两个不相交的</a:t>
            </a:r>
            <a:r>
              <a:rPr lang="en-US" altLang="zh-CN" dirty="0"/>
              <a:t>subset</a:t>
            </a:r>
            <a:r>
              <a:rPr lang="zh-CN" altLang="en-US" dirty="0"/>
              <a:t>，使得他们的和一样。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n,</a:t>
            </a:r>
            <a:r>
              <a:rPr lang="zh-CN" altLang="en-US" dirty="0"/>
              <a:t> 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 &lt;= 1e5</a:t>
            </a:r>
          </a:p>
        </p:txBody>
      </p:sp>
    </p:spTree>
    <p:extLst>
      <p:ext uri="{BB962C8B-B14F-4D97-AF65-F5344CB8AC3E}">
        <p14:creationId xmlns:p14="http://schemas.microsoft.com/office/powerpoint/2010/main" val="89941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sz="2700" b="0" dirty="0">
                <a:cs typeface="Arial" panose="020B0604020202020204" pitchFamily="34" charset="0"/>
              </a:rPr>
              <a:t>subset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CADF7B-60CD-4E9D-AEED-AAD55333AEBC}"/>
              </a:ext>
            </a:extLst>
          </p:cNvPr>
          <p:cNvSpPr txBox="1"/>
          <p:nvPr/>
        </p:nvSpPr>
        <p:spPr>
          <a:xfrm>
            <a:off x="4408671" y="2967335"/>
            <a:ext cx="684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考虑</a:t>
            </a:r>
            <a:r>
              <a:rPr lang="en-US" altLang="zh-CN" dirty="0"/>
              <a:t>22</a:t>
            </a:r>
            <a:r>
              <a:rPr lang="zh-CN" altLang="en-US" dirty="0"/>
              <a:t>个数字就可以啦。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2^22 &gt;= 22 * 100000</a:t>
            </a:r>
          </a:p>
        </p:txBody>
      </p:sp>
    </p:spTree>
    <p:extLst>
      <p:ext uri="{BB962C8B-B14F-4D97-AF65-F5344CB8AC3E}">
        <p14:creationId xmlns:p14="http://schemas.microsoft.com/office/powerpoint/2010/main" val="273172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zh-CN" altLang="en-US" sz="2700" b="0" dirty="0">
                <a:cs typeface="Arial" panose="020B0604020202020204" pitchFamily="34" charset="0"/>
              </a:rPr>
              <a:t>中位数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74963" y="3130676"/>
            <a:ext cx="684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对于每个</a:t>
            </a:r>
            <a:r>
              <a:rPr lang="en-US" altLang="zh-CN" dirty="0"/>
              <a:t>x</a:t>
            </a:r>
            <a:r>
              <a:rPr lang="zh-CN" altLang="en-US" dirty="0"/>
              <a:t>，把 </a:t>
            </a:r>
            <a:r>
              <a:rPr lang="en-US" altLang="zh-CN" dirty="0"/>
              <a:t>&gt;= x</a:t>
            </a:r>
            <a:r>
              <a:rPr lang="zh-CN" altLang="en-US" dirty="0"/>
              <a:t>的数字标</a:t>
            </a:r>
            <a:r>
              <a:rPr lang="en-US" altLang="zh-CN" dirty="0"/>
              <a:t>1</a:t>
            </a:r>
            <a:r>
              <a:rPr lang="zh-CN" altLang="en-US" dirty="0"/>
              <a:t>，其他的标</a:t>
            </a:r>
            <a:r>
              <a:rPr lang="en-US" altLang="zh-CN" dirty="0"/>
              <a:t>0</a:t>
            </a:r>
            <a:r>
              <a:rPr lang="zh-CN" altLang="en-US" dirty="0"/>
              <a:t>，考虑</a:t>
            </a:r>
            <a:r>
              <a:rPr lang="en-US" altLang="zh-CN" dirty="0"/>
              <a:t>01</a:t>
            </a:r>
            <a:r>
              <a:rPr lang="zh-CN" altLang="en-US" dirty="0"/>
              <a:t>序列，一段连续的</a:t>
            </a:r>
            <a:r>
              <a:rPr lang="en-US" altLang="zh-CN" dirty="0"/>
              <a:t>0</a:t>
            </a:r>
            <a:r>
              <a:rPr lang="zh-CN" altLang="en-US" dirty="0"/>
              <a:t>或连续的</a:t>
            </a:r>
            <a:r>
              <a:rPr lang="en-US" altLang="zh-CN" dirty="0"/>
              <a:t>1</a:t>
            </a:r>
            <a:r>
              <a:rPr lang="zh-CN" altLang="en-US" dirty="0"/>
              <a:t>是不会变的，唯一会变的是</a:t>
            </a:r>
            <a:r>
              <a:rPr lang="en-US" altLang="zh-CN" dirty="0"/>
              <a:t>01</a:t>
            </a:r>
            <a:r>
              <a:rPr lang="zh-CN" altLang="en-US" dirty="0"/>
              <a:t>交替，那么我们维护一下最长的一段</a:t>
            </a:r>
            <a:r>
              <a:rPr lang="en-US" altLang="zh-CN" dirty="0"/>
              <a:t>01</a:t>
            </a:r>
            <a:r>
              <a:rPr lang="zh-CN" altLang="en-US" dirty="0"/>
              <a:t>有多长就可以啦！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sz="2700" b="0" dirty="0">
                <a:cs typeface="Arial" panose="020B0604020202020204" pitchFamily="34" charset="0"/>
              </a:rPr>
              <a:t>Color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8556" y="3244334"/>
            <a:ext cx="684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给出一棵树，树上每个点有个颜色，询问一些子树的颜色情况（比如说节点数最多的</a:t>
            </a:r>
            <a:r>
              <a:rPr lang="en-US" altLang="zh-CN" dirty="0"/>
              <a:t>3</a:t>
            </a:r>
            <a:r>
              <a:rPr lang="zh-CN" altLang="en-US" dirty="0"/>
              <a:t>种颜色是什么）。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sz="2700" b="0" dirty="0">
                <a:cs typeface="Arial" panose="020B0604020202020204" pitchFamily="34" charset="0"/>
              </a:rPr>
              <a:t>Color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15690" y="3036945"/>
            <a:ext cx="6844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用一个</a:t>
            </a:r>
            <a:r>
              <a:rPr lang="en-US" altLang="zh-CN" dirty="0"/>
              <a:t>set(splay)</a:t>
            </a:r>
            <a:r>
              <a:rPr lang="zh-CN" altLang="en-US" dirty="0"/>
              <a:t>从下往上启发式合并，每次把小的子树的情况并到最大的子树里；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/>
              <a:t>复杂度是多少呢？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sz="2700" b="0" dirty="0">
                <a:cs typeface="Arial" panose="020B0604020202020204" pitchFamily="34" charset="0"/>
              </a:rPr>
              <a:t>Color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08943" y="3193330"/>
            <a:ext cx="6167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对于一个点，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递归解决所有轻儿子，消除递归影响；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递归解决重儿子，保留递归影响；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加入所有轻儿子的影响；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sz="2700" b="0" dirty="0">
                <a:cs typeface="Arial" panose="020B0604020202020204" pitchFamily="34" charset="0"/>
              </a:rPr>
              <a:t>Color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46" y="2634050"/>
            <a:ext cx="4612731" cy="2682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 fontScale="90000"/>
          </a:bodyPr>
          <a:lstStyle/>
          <a:p>
            <a:r>
              <a:rPr lang="en-US" altLang="zh-CN" sz="2700" b="0" dirty="0" err="1">
                <a:cs typeface="Arial" panose="020B0604020202020204" pitchFamily="34" charset="0"/>
              </a:rPr>
              <a:t>Arpa’s</a:t>
            </a:r>
            <a:r>
              <a:rPr lang="en-US" altLang="zh-CN" sz="2700" b="0" dirty="0">
                <a:cs typeface="Arial" panose="020B0604020202020204" pitchFamily="34" charset="0"/>
              </a:rPr>
              <a:t> letter-marked tree and Mehrdad’s Dokhtar-</a:t>
            </a:r>
            <a:r>
              <a:rPr lang="en-US" altLang="zh-CN" sz="2700" b="0" dirty="0" err="1">
                <a:cs typeface="Arial" panose="020B0604020202020204" pitchFamily="34" charset="0"/>
              </a:rPr>
              <a:t>kosh</a:t>
            </a:r>
            <a:r>
              <a:rPr lang="en-US" altLang="zh-CN" sz="2700" b="0" dirty="0">
                <a:cs typeface="Arial" panose="020B0604020202020204" pitchFamily="34" charset="0"/>
              </a:rPr>
              <a:t> paths</a:t>
            </a:r>
            <a:r>
              <a:rPr lang="zh-CN" altLang="en-US" sz="2700" b="0" dirty="0">
                <a:cs typeface="Arial" panose="020B0604020202020204" pitchFamily="34" charset="0"/>
              </a:rPr>
              <a:t>（</a:t>
            </a:r>
            <a:r>
              <a:rPr lang="en-US" altLang="zh-CN" sz="2700" b="0" dirty="0">
                <a:cs typeface="Arial" panose="020B0604020202020204" pitchFamily="34" charset="0"/>
              </a:rPr>
              <a:t>CF 741 D</a:t>
            </a:r>
            <a:r>
              <a:rPr lang="zh-CN" altLang="en-US" sz="2700" b="0" dirty="0">
                <a:cs typeface="Arial" panose="020B0604020202020204" pitchFamily="34" charset="0"/>
              </a:rPr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23" y="1292664"/>
            <a:ext cx="8466554" cy="5121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 fontScale="90000"/>
          </a:bodyPr>
          <a:lstStyle/>
          <a:p>
            <a:r>
              <a:rPr lang="en-US" altLang="zh-CN" sz="2700" b="0" dirty="0" err="1">
                <a:cs typeface="Arial" panose="020B0604020202020204" pitchFamily="34" charset="0"/>
              </a:rPr>
              <a:t>Arpa’s</a:t>
            </a:r>
            <a:r>
              <a:rPr lang="en-US" altLang="zh-CN" sz="2700" b="0" dirty="0">
                <a:cs typeface="Arial" panose="020B0604020202020204" pitchFamily="34" charset="0"/>
              </a:rPr>
              <a:t> letter-marked tree and Mehrdad’s Dokhtar-</a:t>
            </a:r>
            <a:r>
              <a:rPr lang="en-US" altLang="zh-CN" sz="2700" b="0" dirty="0" err="1">
                <a:cs typeface="Arial" panose="020B0604020202020204" pitchFamily="34" charset="0"/>
              </a:rPr>
              <a:t>kosh</a:t>
            </a:r>
            <a:r>
              <a:rPr lang="en-US" altLang="zh-CN" sz="2700" b="0" dirty="0">
                <a:cs typeface="Arial" panose="020B0604020202020204" pitchFamily="34" charset="0"/>
              </a:rPr>
              <a:t> paths</a:t>
            </a:r>
            <a:r>
              <a:rPr lang="zh-CN" altLang="en-US" sz="2700" b="0" dirty="0">
                <a:cs typeface="Arial" panose="020B0604020202020204" pitchFamily="34" charset="0"/>
              </a:rPr>
              <a:t>（</a:t>
            </a:r>
            <a:r>
              <a:rPr lang="en-US" altLang="zh-CN" sz="2700" b="0" dirty="0">
                <a:cs typeface="Arial" panose="020B0604020202020204" pitchFamily="34" charset="0"/>
              </a:rPr>
              <a:t>CF 741 D</a:t>
            </a:r>
            <a:r>
              <a:rPr lang="zh-CN" altLang="en-US" sz="2700" b="0" dirty="0">
                <a:cs typeface="Arial" panose="020B0604020202020204" pitchFamily="34" charset="0"/>
              </a:rPr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2460" y="3429000"/>
            <a:ext cx="616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对于每个子树，统计经过它的链的情况。</a:t>
            </a:r>
            <a:r>
              <a:rPr lang="en-US" altLang="zh-CN" dirty="0"/>
              <a:t>DSU</a:t>
            </a:r>
            <a:r>
              <a:rPr lang="zh-CN" altLang="en-US" dirty="0"/>
              <a:t>一下就可以啦！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sz="2700" b="0" dirty="0">
                <a:cs typeface="Arial" panose="020B0604020202020204" pitchFamily="34" charset="0"/>
              </a:rPr>
              <a:t>Strange Memory</a:t>
            </a:r>
            <a:r>
              <a:rPr lang="zh-CN" altLang="en-US" sz="2700" b="0" dirty="0">
                <a:cs typeface="Arial" panose="020B0604020202020204" pitchFamily="34" charset="0"/>
              </a:rPr>
              <a:t>（</a:t>
            </a:r>
            <a:r>
              <a:rPr lang="en-US" altLang="zh-CN" sz="2700" b="0" dirty="0">
                <a:cs typeface="Arial" panose="020B0604020202020204" pitchFamily="34" charset="0"/>
              </a:rPr>
              <a:t>CCPC 2020 Changchun F</a:t>
            </a:r>
            <a:r>
              <a:rPr lang="zh-CN" altLang="en-US" sz="2700" b="0" dirty="0">
                <a:cs typeface="Arial" panose="020B0604020202020204" pitchFamily="34" charset="0"/>
              </a:rPr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08" y="1565004"/>
            <a:ext cx="8474174" cy="4595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sz="2700" b="0" dirty="0">
                <a:cs typeface="Arial" panose="020B0604020202020204" pitchFamily="34" charset="0"/>
              </a:rPr>
              <a:t>Strange Memory</a:t>
            </a:r>
            <a:r>
              <a:rPr lang="zh-CN" altLang="en-US" sz="2700" b="0" dirty="0">
                <a:cs typeface="Arial" panose="020B0604020202020204" pitchFamily="34" charset="0"/>
              </a:rPr>
              <a:t>（</a:t>
            </a:r>
            <a:r>
              <a:rPr lang="en-US" altLang="zh-CN" sz="2700" b="0" dirty="0">
                <a:cs typeface="Arial" panose="020B0604020202020204" pitchFamily="34" charset="0"/>
              </a:rPr>
              <a:t>CCPC 2020 Changchun F</a:t>
            </a:r>
            <a:r>
              <a:rPr lang="zh-CN" altLang="en-US" sz="2700" b="0" dirty="0">
                <a:cs typeface="Arial" panose="020B0604020202020204" pitchFamily="34" charset="0"/>
              </a:rPr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12267" y="3429000"/>
            <a:ext cx="616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对于每个子树，统计在它的不同子树内的</a:t>
            </a:r>
            <a:r>
              <a:rPr lang="en-US" altLang="zh-CN" dirty="0"/>
              <a:t>(</a:t>
            </a:r>
            <a:r>
              <a:rPr lang="en-US" altLang="zh-CN" dirty="0" err="1"/>
              <a:t>i,j</a:t>
            </a:r>
            <a:r>
              <a:rPr lang="en-US" altLang="zh-CN" dirty="0"/>
              <a:t>)</a:t>
            </a:r>
            <a:r>
              <a:rPr lang="zh-CN" altLang="en-US" dirty="0"/>
              <a:t>对答案的贡献。把数字按</a:t>
            </a:r>
            <a:r>
              <a:rPr lang="en-US" altLang="zh-CN" dirty="0"/>
              <a:t>2</a:t>
            </a:r>
            <a:r>
              <a:rPr lang="zh-CN" altLang="en-US" dirty="0"/>
              <a:t>进制拆开，</a:t>
            </a:r>
            <a:r>
              <a:rPr lang="en-US" altLang="zh-CN" dirty="0"/>
              <a:t>DSU</a:t>
            </a:r>
            <a:r>
              <a:rPr lang="zh-CN" altLang="en-US" dirty="0"/>
              <a:t>一下就可以啦！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78537"/>
            <a:ext cx="10515600" cy="619677"/>
          </a:xfrm>
        </p:spPr>
        <p:txBody>
          <a:bodyPr>
            <a:normAutofit/>
          </a:bodyPr>
          <a:lstStyle/>
          <a:p>
            <a:r>
              <a:rPr lang="en-US" altLang="zh-CN" b="0" dirty="0"/>
              <a:t> Degree of Spanning Tree</a:t>
            </a:r>
            <a:r>
              <a:rPr lang="zh-CN" altLang="en-US" sz="2700" dirty="0" smtClean="0">
                <a:cs typeface="Arial" panose="020B0604020202020204" pitchFamily="34" charset="0"/>
              </a:rPr>
              <a:t>（</a:t>
            </a:r>
            <a:r>
              <a:rPr lang="en-US" altLang="zh-CN" sz="2700" dirty="0" smtClean="0">
                <a:cs typeface="Arial" panose="020B0604020202020204" pitchFamily="34" charset="0"/>
              </a:rPr>
              <a:t>ICPC</a:t>
            </a:r>
            <a:r>
              <a:rPr lang="zh-CN" altLang="en-US" sz="2700" dirty="0" smtClean="0">
                <a:cs typeface="Arial" panose="020B0604020202020204" pitchFamily="34" charset="0"/>
              </a:rPr>
              <a:t>南京 </a:t>
            </a:r>
            <a:r>
              <a:rPr lang="en-US" altLang="zh-CN" sz="2700" dirty="0" smtClean="0">
                <a:cs typeface="Arial" panose="020B0604020202020204" pitchFamily="34" charset="0"/>
              </a:rPr>
              <a:t>D</a:t>
            </a:r>
            <a:r>
              <a:rPr lang="zh-CN" altLang="en-US" sz="2700" dirty="0" smtClean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4" y="2160588"/>
            <a:ext cx="9130149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45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78537"/>
            <a:ext cx="10515600" cy="619677"/>
          </a:xfrm>
        </p:spPr>
        <p:txBody>
          <a:bodyPr>
            <a:normAutofit/>
          </a:bodyPr>
          <a:lstStyle/>
          <a:p>
            <a:r>
              <a:rPr lang="en-US" altLang="zh-CN" b="0" dirty="0"/>
              <a:t> Degree of Spanning Tree</a:t>
            </a:r>
            <a:r>
              <a:rPr lang="zh-CN" altLang="en-US" sz="2700" dirty="0" smtClean="0">
                <a:cs typeface="Arial" panose="020B0604020202020204" pitchFamily="34" charset="0"/>
              </a:rPr>
              <a:t>（</a:t>
            </a:r>
            <a:r>
              <a:rPr lang="en-US" altLang="zh-CN" sz="2700" dirty="0" smtClean="0">
                <a:cs typeface="Arial" panose="020B0604020202020204" pitchFamily="34" charset="0"/>
              </a:rPr>
              <a:t>ICPC</a:t>
            </a:r>
            <a:r>
              <a:rPr lang="zh-CN" altLang="en-US" sz="2700" dirty="0" smtClean="0">
                <a:cs typeface="Arial" panose="020B0604020202020204" pitchFamily="34" charset="0"/>
              </a:rPr>
              <a:t>南京 </a:t>
            </a:r>
            <a:r>
              <a:rPr lang="en-US" altLang="zh-CN" sz="2700" dirty="0" smtClean="0">
                <a:cs typeface="Arial" panose="020B0604020202020204" pitchFamily="34" charset="0"/>
              </a:rPr>
              <a:t>D</a:t>
            </a:r>
            <a:r>
              <a:rPr lang="zh-CN" altLang="en-US" sz="2700" dirty="0" smtClean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99" y="2366963"/>
            <a:ext cx="8524831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cs typeface="Arial" panose="020B0604020202020204" pitchFamily="34" charset="0"/>
              </a:rPr>
              <a:t>Bookcase Solidity United(Grand Prix of Belarus K)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24" y="1440518"/>
            <a:ext cx="9129551" cy="5006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78537"/>
            <a:ext cx="10515600" cy="619677"/>
          </a:xfrm>
        </p:spPr>
        <p:txBody>
          <a:bodyPr>
            <a:normAutofit/>
          </a:bodyPr>
          <a:lstStyle/>
          <a:p>
            <a:r>
              <a:rPr lang="en-US" altLang="zh-CN" b="0" dirty="0"/>
              <a:t> Abstract Painting</a:t>
            </a:r>
            <a:r>
              <a:rPr lang="zh-CN" altLang="en-US" sz="2700" dirty="0" smtClean="0">
                <a:cs typeface="Arial" panose="020B0604020202020204" pitchFamily="34" charset="0"/>
              </a:rPr>
              <a:t>（</a:t>
            </a:r>
            <a:r>
              <a:rPr lang="en-US" altLang="zh-CN" sz="2700" dirty="0" smtClean="0">
                <a:cs typeface="Arial" panose="020B0604020202020204" pitchFamily="34" charset="0"/>
              </a:rPr>
              <a:t>CCPC</a:t>
            </a:r>
            <a:r>
              <a:rPr lang="zh-CN" altLang="en-US" sz="2700" dirty="0" smtClean="0">
                <a:cs typeface="Arial" panose="020B0604020202020204" pitchFamily="34" charset="0"/>
              </a:rPr>
              <a:t>长春 </a:t>
            </a:r>
            <a:r>
              <a:rPr lang="en-US" altLang="zh-CN" sz="2700" dirty="0" smtClean="0">
                <a:cs typeface="Arial" panose="020B0604020202020204" pitchFamily="34" charset="0"/>
              </a:rPr>
              <a:t>J</a:t>
            </a:r>
            <a:r>
              <a:rPr lang="zh-CN" altLang="en-US" sz="2700" dirty="0" smtClean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2" y="1395413"/>
            <a:ext cx="8731171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78537"/>
            <a:ext cx="10515600" cy="619677"/>
          </a:xfrm>
        </p:spPr>
        <p:txBody>
          <a:bodyPr>
            <a:normAutofit/>
          </a:bodyPr>
          <a:lstStyle/>
          <a:p>
            <a:r>
              <a:rPr lang="en-US" altLang="zh-CN" b="0" dirty="0"/>
              <a:t> Abstract Painting</a:t>
            </a:r>
            <a:r>
              <a:rPr lang="zh-CN" altLang="en-US" sz="2700" dirty="0" smtClean="0">
                <a:cs typeface="Arial" panose="020B0604020202020204" pitchFamily="34" charset="0"/>
              </a:rPr>
              <a:t>（</a:t>
            </a:r>
            <a:r>
              <a:rPr lang="en-US" altLang="zh-CN" sz="2700" dirty="0" smtClean="0">
                <a:cs typeface="Arial" panose="020B0604020202020204" pitchFamily="34" charset="0"/>
              </a:rPr>
              <a:t>CCPC</a:t>
            </a:r>
            <a:r>
              <a:rPr lang="zh-CN" altLang="en-US" sz="2700" dirty="0" smtClean="0">
                <a:cs typeface="Arial" panose="020B0604020202020204" pitchFamily="34" charset="0"/>
              </a:rPr>
              <a:t>长春 </a:t>
            </a:r>
            <a:r>
              <a:rPr lang="en-US" altLang="zh-CN" sz="2700" dirty="0" smtClean="0">
                <a:cs typeface="Arial" panose="020B0604020202020204" pitchFamily="34" charset="0"/>
              </a:rPr>
              <a:t>J</a:t>
            </a:r>
            <a:r>
              <a:rPr lang="zh-CN" altLang="en-US" sz="2700" dirty="0" smtClean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3367" y="3213100"/>
            <a:ext cx="6167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对于每个位置，我们只要知道前面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个位置是不是在某个圆内，然后枚举一下以这个位置作为右端点的圆取还是不取，状压</a:t>
            </a:r>
            <a:r>
              <a:rPr lang="en-US" altLang="zh-CN" dirty="0" smtClean="0"/>
              <a:t>DP</a:t>
            </a:r>
            <a:r>
              <a:rPr lang="zh-CN" altLang="en-US" dirty="0" smtClean="0"/>
              <a:t>一下就可以啦！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821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78537"/>
            <a:ext cx="10515600" cy="619677"/>
          </a:xfrm>
        </p:spPr>
        <p:txBody>
          <a:bodyPr>
            <a:normAutofit fontScale="90000"/>
          </a:bodyPr>
          <a:lstStyle/>
          <a:p>
            <a:r>
              <a:rPr lang="en-US" altLang="zh-CN" b="0" dirty="0"/>
              <a:t>Financiers Game</a:t>
            </a:r>
            <a:r>
              <a:rPr lang="zh-CN" altLang="en-US" sz="2700" dirty="0"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hlinkClick r:id="rId2"/>
              </a:rPr>
              <a:t>https://codeforces.com/problemset/problem/729/F</a:t>
            </a:r>
            <a:r>
              <a:rPr lang="zh-CN" altLang="en-US" sz="2700" dirty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9" y="1570501"/>
            <a:ext cx="10091061" cy="4421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78537"/>
            <a:ext cx="10515600" cy="619677"/>
          </a:xfrm>
        </p:spPr>
        <p:txBody>
          <a:bodyPr>
            <a:normAutofit fontScale="90000"/>
          </a:bodyPr>
          <a:lstStyle/>
          <a:p>
            <a:r>
              <a:rPr lang="en-US" altLang="zh-CN" b="0" dirty="0"/>
              <a:t>Financiers Game</a:t>
            </a:r>
            <a:r>
              <a:rPr lang="zh-CN" altLang="en-US" sz="2700" dirty="0"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hlinkClick r:id="rId2"/>
              </a:rPr>
              <a:t>https://codeforces.com/problemset/problem/729/F</a:t>
            </a:r>
            <a:r>
              <a:rPr lang="zh-CN" altLang="en-US" sz="2700" dirty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4869" y="2544711"/>
            <a:ext cx="84426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最简单的</a:t>
            </a:r>
            <a:r>
              <a:rPr lang="en-US" altLang="zh-CN" dirty="0" err="1"/>
              <a:t>dp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][j][k]</a:t>
            </a:r>
            <a:r>
              <a:rPr lang="zh-CN" altLang="en-US" dirty="0"/>
              <a:t>表示左边拿了</a:t>
            </a:r>
            <a:r>
              <a:rPr lang="en-US" altLang="zh-CN" dirty="0" err="1"/>
              <a:t>i</a:t>
            </a:r>
            <a:r>
              <a:rPr lang="zh-CN" altLang="en-US" dirty="0"/>
              <a:t>个，右边拿了</a:t>
            </a:r>
            <a:r>
              <a:rPr lang="en-US" altLang="zh-CN" dirty="0"/>
              <a:t>j</a:t>
            </a:r>
            <a:r>
              <a:rPr lang="zh-CN" altLang="en-US" dirty="0"/>
              <a:t>个，最后一次拿了</a:t>
            </a:r>
            <a:r>
              <a:rPr lang="en-US" altLang="zh-CN" dirty="0"/>
              <a:t>k</a:t>
            </a:r>
            <a:r>
              <a:rPr lang="zh-CN" altLang="en-US" dirty="0"/>
              <a:t>个，现在</a:t>
            </a:r>
            <a:r>
              <a:rPr lang="en-US" altLang="zh-CN" dirty="0"/>
              <a:t>Igor</a:t>
            </a:r>
            <a:r>
              <a:rPr lang="zh-CN" altLang="en-US" dirty="0"/>
              <a:t>拿时候的最值；</a:t>
            </a:r>
            <a:endParaRPr lang="en-US" altLang="zh-CN" dirty="0"/>
          </a:p>
          <a:p>
            <a:r>
              <a:rPr lang="en-US" altLang="zh-CN" dirty="0"/>
              <a:t>g[</a:t>
            </a:r>
            <a:r>
              <a:rPr lang="en-US" altLang="zh-CN" dirty="0" err="1"/>
              <a:t>i</a:t>
            </a:r>
            <a:r>
              <a:rPr lang="en-US" altLang="zh-CN" dirty="0"/>
              <a:t>][j][k]</a:t>
            </a:r>
            <a:r>
              <a:rPr lang="zh-CN" altLang="en-US" dirty="0"/>
              <a:t>表示左边拿了</a:t>
            </a:r>
            <a:r>
              <a:rPr lang="en-US" altLang="zh-CN" dirty="0" err="1"/>
              <a:t>i</a:t>
            </a:r>
            <a:r>
              <a:rPr lang="zh-CN" altLang="en-US" dirty="0"/>
              <a:t>个，右边拿了</a:t>
            </a:r>
            <a:r>
              <a:rPr lang="en-US" altLang="zh-CN" dirty="0"/>
              <a:t>j</a:t>
            </a:r>
            <a:r>
              <a:rPr lang="zh-CN" altLang="en-US" dirty="0"/>
              <a:t>个，最后一次拿了</a:t>
            </a:r>
            <a:r>
              <a:rPr lang="en-US" altLang="zh-CN" dirty="0"/>
              <a:t>k</a:t>
            </a:r>
            <a:r>
              <a:rPr lang="zh-CN" altLang="en-US" dirty="0"/>
              <a:t>个，现在</a:t>
            </a:r>
            <a:r>
              <a:rPr lang="en-US" altLang="zh-CN" dirty="0" err="1"/>
              <a:t>Zhenya</a:t>
            </a:r>
            <a:r>
              <a:rPr lang="zh-CN" altLang="en-US" dirty="0"/>
              <a:t>拿时候的最值；</a:t>
            </a:r>
            <a:endParaRPr lang="en-US" altLang="zh-CN" dirty="0"/>
          </a:p>
          <a:p>
            <a:r>
              <a:rPr lang="en-US" altLang="zh-CN" dirty="0"/>
              <a:t>f[l][r][k] = max(g[</a:t>
            </a:r>
            <a:r>
              <a:rPr lang="en-US" altLang="zh-CN" dirty="0" err="1"/>
              <a:t>l+k</a:t>
            </a:r>
            <a:r>
              <a:rPr lang="en-US" altLang="zh-CN" dirty="0"/>
              <a:t>][r][k] + a[l+1]…a[</a:t>
            </a:r>
            <a:r>
              <a:rPr lang="en-US" altLang="zh-CN" dirty="0" err="1"/>
              <a:t>l+k</a:t>
            </a:r>
            <a:r>
              <a:rPr lang="en-US" altLang="zh-CN" dirty="0"/>
              <a:t>], g[l+k+1][r][k+1] + a[l+1]…a[l+k+1])</a:t>
            </a:r>
          </a:p>
          <a:p>
            <a:r>
              <a:rPr lang="en-US" altLang="zh-CN" dirty="0"/>
              <a:t>g[l][r][k] = min(f[l][</a:t>
            </a:r>
            <a:r>
              <a:rPr lang="en-US" altLang="zh-CN" dirty="0" err="1"/>
              <a:t>r+k</a:t>
            </a:r>
            <a:r>
              <a:rPr lang="en-US" altLang="zh-CN" dirty="0"/>
              <a:t>][k] - …., f[l][r+k+1][k+1] - ….)</a:t>
            </a:r>
          </a:p>
          <a:p>
            <a:r>
              <a:rPr lang="en-US" altLang="zh-CN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78537"/>
            <a:ext cx="10515600" cy="619677"/>
          </a:xfrm>
        </p:spPr>
        <p:txBody>
          <a:bodyPr>
            <a:normAutofit fontScale="90000"/>
          </a:bodyPr>
          <a:lstStyle/>
          <a:p>
            <a:r>
              <a:rPr lang="en-US" altLang="zh-CN" b="0" dirty="0"/>
              <a:t>Financiers Game</a:t>
            </a:r>
            <a:r>
              <a:rPr lang="zh-CN" altLang="en-US" sz="2700" dirty="0">
                <a:cs typeface="Arial" panose="020B0604020202020204" pitchFamily="34" charset="0"/>
              </a:rPr>
              <a:t>（</a:t>
            </a:r>
            <a:r>
              <a:rPr lang="en-US" altLang="zh-CN" sz="2000" dirty="0">
                <a:hlinkClick r:id="rId2"/>
              </a:rPr>
              <a:t>https://codeforces.com/problemset/problem/729/F</a:t>
            </a:r>
            <a:r>
              <a:rPr lang="zh-CN" altLang="en-US" sz="2700" dirty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08484" y="2828835"/>
            <a:ext cx="8442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Hint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k ~ sqrt(n)</a:t>
            </a:r>
          </a:p>
          <a:p>
            <a:r>
              <a:rPr lang="en-US" altLang="zh-CN" dirty="0"/>
              <a:t>abs(</a:t>
            </a:r>
            <a:r>
              <a:rPr lang="en-US" altLang="zh-CN" dirty="0" err="1"/>
              <a:t>i</a:t>
            </a:r>
            <a:r>
              <a:rPr lang="en-US" altLang="zh-CN" dirty="0"/>
              <a:t>-j) &lt;= k</a:t>
            </a:r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zh-CN" altLang="en-US" sz="2700" b="0" dirty="0">
                <a:cs typeface="Arial" panose="020B0604020202020204" pitchFamily="34" charset="0"/>
              </a:rPr>
              <a:t>走路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0575" y="2828835"/>
            <a:ext cx="6844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一副</a:t>
            </a:r>
            <a:r>
              <a:rPr lang="en-US" altLang="zh-CN" dirty="0"/>
              <a:t>n</a:t>
            </a:r>
            <a:r>
              <a:rPr lang="zh-CN" altLang="en-US" dirty="0"/>
              <a:t>个点</a:t>
            </a:r>
            <a:r>
              <a:rPr lang="en-US" altLang="zh-CN" dirty="0"/>
              <a:t>m</a:t>
            </a:r>
            <a:r>
              <a:rPr lang="zh-CN" altLang="en-US" dirty="0"/>
              <a:t>条边的有向图，每个点有个点权，要求从</a:t>
            </a:r>
            <a:r>
              <a:rPr lang="en-US" altLang="zh-CN" dirty="0"/>
              <a:t>S</a:t>
            </a:r>
            <a:r>
              <a:rPr lang="zh-CN" altLang="en-US" dirty="0"/>
              <a:t>走到</a:t>
            </a:r>
            <a:r>
              <a:rPr lang="en-US" altLang="zh-CN" dirty="0"/>
              <a:t>M</a:t>
            </a:r>
            <a:r>
              <a:rPr lang="zh-CN" altLang="en-US" dirty="0"/>
              <a:t>再走到</a:t>
            </a:r>
            <a:r>
              <a:rPr lang="en-US" altLang="zh-CN" dirty="0"/>
              <a:t>T</a:t>
            </a:r>
            <a:r>
              <a:rPr lang="zh-CN" altLang="en-US" dirty="0"/>
              <a:t>，并且经过的点的点权和最小（重复走算一次）。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 &lt;= 300</a:t>
            </a:r>
          </a:p>
        </p:txBody>
      </p:sp>
    </p:spTree>
    <p:extLst>
      <p:ext uri="{BB962C8B-B14F-4D97-AF65-F5344CB8AC3E}">
        <p14:creationId xmlns:p14="http://schemas.microsoft.com/office/powerpoint/2010/main" val="13467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zh-CN" altLang="en-US" sz="2700" b="0" dirty="0">
                <a:cs typeface="Arial" panose="020B0604020202020204" pitchFamily="34" charset="0"/>
              </a:rPr>
              <a:t>走路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0575" y="2828835"/>
            <a:ext cx="684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一个错误的</a:t>
            </a:r>
            <a:r>
              <a:rPr lang="en-US" altLang="zh-CN" dirty="0"/>
              <a:t>idea</a:t>
            </a:r>
            <a:r>
              <a:rPr lang="zh-CN" altLang="en-US" dirty="0"/>
              <a:t>：用</a:t>
            </a:r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表示一条路径从</a:t>
            </a:r>
            <a:r>
              <a:rPr lang="en-US" altLang="zh-CN" dirty="0" err="1"/>
              <a:t>i</a:t>
            </a:r>
            <a:r>
              <a:rPr lang="zh-CN" altLang="en-US" dirty="0"/>
              <a:t>走到</a:t>
            </a:r>
            <a:r>
              <a:rPr lang="en-US" altLang="zh-CN" dirty="0"/>
              <a:t>M</a:t>
            </a:r>
            <a:r>
              <a:rPr lang="zh-CN" altLang="en-US" dirty="0"/>
              <a:t>，另一条路径从</a:t>
            </a:r>
            <a:r>
              <a:rPr lang="en-US" altLang="zh-CN" dirty="0"/>
              <a:t>M</a:t>
            </a:r>
            <a:r>
              <a:rPr lang="zh-CN" altLang="en-US" dirty="0"/>
              <a:t>走到</a:t>
            </a:r>
            <a:r>
              <a:rPr lang="en-US" altLang="zh-CN" dirty="0"/>
              <a:t>j</a:t>
            </a:r>
            <a:r>
              <a:rPr lang="zh-CN" altLang="en-US" dirty="0"/>
              <a:t>的最小点权和，枚举</a:t>
            </a:r>
            <a:r>
              <a:rPr lang="en-US" altLang="zh-CN" dirty="0" err="1"/>
              <a:t>i</a:t>
            </a:r>
            <a:r>
              <a:rPr lang="zh-CN" altLang="en-US" dirty="0"/>
              <a:t>从哪里来或</a:t>
            </a:r>
            <a:r>
              <a:rPr lang="en-US" altLang="zh-CN" dirty="0"/>
              <a:t>j</a:t>
            </a:r>
            <a:r>
              <a:rPr lang="zh-CN" altLang="en-US" dirty="0"/>
              <a:t>走到哪里，转移一下。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349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zh-CN" altLang="en-US" sz="2700" b="0" dirty="0">
                <a:cs typeface="Arial" panose="020B0604020202020204" pitchFamily="34" charset="0"/>
              </a:rPr>
              <a:t>走路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0575" y="2828835"/>
            <a:ext cx="684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一个正确的</a:t>
            </a:r>
            <a:r>
              <a:rPr lang="en-US" altLang="zh-CN" dirty="0"/>
              <a:t>idea</a:t>
            </a:r>
            <a:r>
              <a:rPr lang="zh-CN" altLang="en-US" dirty="0"/>
              <a:t>：唯一不好的一种</a:t>
            </a:r>
            <a:r>
              <a:rPr lang="en-US" altLang="zh-CN" dirty="0"/>
              <a:t>case</a:t>
            </a:r>
            <a:r>
              <a:rPr lang="zh-CN" altLang="en-US" dirty="0"/>
              <a:t>是</a:t>
            </a:r>
            <a:r>
              <a:rPr lang="en-US" altLang="zh-CN" dirty="0"/>
              <a:t>j</a:t>
            </a:r>
            <a:r>
              <a:rPr lang="zh-CN" altLang="en-US" dirty="0"/>
              <a:t>顺着</a:t>
            </a:r>
            <a:r>
              <a:rPr lang="en-US" altLang="zh-CN" dirty="0" err="1"/>
              <a:t>i</a:t>
            </a:r>
            <a:r>
              <a:rPr lang="zh-CN" altLang="en-US" dirty="0"/>
              <a:t>到</a:t>
            </a:r>
            <a:r>
              <a:rPr lang="en-US" altLang="zh-CN" dirty="0"/>
              <a:t>M</a:t>
            </a:r>
            <a:r>
              <a:rPr lang="zh-CN" altLang="en-US" dirty="0"/>
              <a:t>的路继续走，那么我们现在用</a:t>
            </a:r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 + delta</a:t>
            </a:r>
            <a:r>
              <a:rPr lang="zh-CN" altLang="en-US" dirty="0"/>
              <a:t>更新一下</a:t>
            </a:r>
            <a:r>
              <a:rPr lang="en-US" altLang="zh-CN" dirty="0"/>
              <a:t>f[j][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就行啦。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832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zh-CN" altLang="en-US" sz="2700" b="0" dirty="0">
                <a:cs typeface="Arial" panose="020B0604020202020204" pitchFamily="34" charset="0"/>
              </a:rPr>
              <a:t>背包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0575" y="2828835"/>
            <a:ext cx="6844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个物体，第</a:t>
            </a:r>
            <a:r>
              <a:rPr lang="en-US" altLang="zh-CN" dirty="0" err="1"/>
              <a:t>i</a:t>
            </a:r>
            <a:r>
              <a:rPr lang="zh-CN" altLang="en-US" dirty="0"/>
              <a:t>个物体权值为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，要求选出一些物体，使得权值和 </a:t>
            </a:r>
            <a:r>
              <a:rPr lang="en-US" altLang="zh-CN" dirty="0"/>
              <a:t>&lt;= c</a:t>
            </a:r>
            <a:r>
              <a:rPr lang="zh-CN" altLang="en-US" dirty="0"/>
              <a:t>并且最大。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n, a[</a:t>
            </a:r>
            <a:r>
              <a:rPr lang="en-US" altLang="zh-CN" dirty="0" err="1"/>
              <a:t>i</a:t>
            </a:r>
            <a:r>
              <a:rPr lang="en-US" altLang="zh-CN" dirty="0"/>
              <a:t>] &lt;= 2e4 c &lt;= 1e9</a:t>
            </a:r>
          </a:p>
        </p:txBody>
      </p:sp>
    </p:spTree>
    <p:extLst>
      <p:ext uri="{BB962C8B-B14F-4D97-AF65-F5344CB8AC3E}">
        <p14:creationId xmlns:p14="http://schemas.microsoft.com/office/powerpoint/2010/main" val="191450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zh-CN" altLang="en-US" sz="2700" b="0" dirty="0">
                <a:cs typeface="Arial" panose="020B0604020202020204" pitchFamily="34" charset="0"/>
              </a:rPr>
              <a:t>背包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03943" y="1783023"/>
            <a:ext cx="6844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贪心一组 </a:t>
            </a:r>
            <a:r>
              <a:rPr lang="en-US" altLang="zh-CN" dirty="0"/>
              <a:t>&lt;= c</a:t>
            </a:r>
            <a:r>
              <a:rPr lang="zh-CN" altLang="en-US" dirty="0"/>
              <a:t>的解，那么正解</a:t>
            </a:r>
            <a:r>
              <a:rPr lang="en-US" altLang="zh-CN" dirty="0"/>
              <a:t>x &amp; c</a:t>
            </a:r>
            <a:r>
              <a:rPr lang="zh-CN" altLang="en-US" dirty="0"/>
              <a:t>和贪心出的解</a:t>
            </a:r>
            <a:r>
              <a:rPr lang="en-US" altLang="zh-CN" dirty="0"/>
              <a:t>y</a:t>
            </a:r>
            <a:r>
              <a:rPr lang="zh-CN" altLang="en-US" dirty="0"/>
              <a:t>的</a:t>
            </a:r>
            <a:r>
              <a:rPr lang="en-US" altLang="zh-CN" dirty="0"/>
              <a:t>delta &lt;= 2e4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把贪心拿的东西标成负数，其他依然为正数，现在问题变成容量 </a:t>
            </a:r>
            <a:r>
              <a:rPr lang="en-US" altLang="zh-CN" dirty="0"/>
              <a:t>&lt;= c – y</a:t>
            </a:r>
            <a:r>
              <a:rPr lang="zh-CN" altLang="en-US" dirty="0"/>
              <a:t>的背包（可能是负数）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把正数放上面，把负数放下面，用</a:t>
            </a:r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][j][k]</a:t>
            </a:r>
            <a:r>
              <a:rPr lang="zh-CN" altLang="en-US" dirty="0"/>
              <a:t>表示用了上面前</a:t>
            </a:r>
            <a:r>
              <a:rPr lang="en-US" altLang="zh-CN" dirty="0" err="1"/>
              <a:t>i</a:t>
            </a:r>
            <a:r>
              <a:rPr lang="zh-CN" altLang="en-US" dirty="0"/>
              <a:t>个数，下面前</a:t>
            </a:r>
            <a:r>
              <a:rPr lang="en-US" altLang="zh-CN" dirty="0"/>
              <a:t>j</a:t>
            </a:r>
            <a:r>
              <a:rPr lang="zh-CN" altLang="en-US" dirty="0"/>
              <a:t>个数，能不能表达</a:t>
            </a:r>
            <a:r>
              <a:rPr lang="en-US" altLang="zh-CN" dirty="0"/>
              <a:t>k</a:t>
            </a:r>
            <a:r>
              <a:rPr lang="zh-CN" altLang="en-US" dirty="0"/>
              <a:t>。 </a:t>
            </a:r>
            <a:r>
              <a:rPr lang="en-US" altLang="zh-CN" dirty="0"/>
              <a:t>abs(k) &lt;= 2e4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j</a:t>
            </a:r>
            <a:r>
              <a:rPr lang="zh-CN" altLang="en-US" dirty="0"/>
              <a:t>不用记，用</a:t>
            </a:r>
            <a:r>
              <a:rPr lang="en-US" altLang="zh-CN" dirty="0"/>
              <a:t>g[</a:t>
            </a:r>
            <a:r>
              <a:rPr lang="en-US" altLang="zh-CN" dirty="0" err="1"/>
              <a:t>i</a:t>
            </a:r>
            <a:r>
              <a:rPr lang="en-US" altLang="zh-CN" dirty="0"/>
              <a:t>][k]</a:t>
            </a:r>
            <a:r>
              <a:rPr lang="zh-CN" altLang="en-US" dirty="0"/>
              <a:t>表示上面用了</a:t>
            </a:r>
            <a:r>
              <a:rPr lang="en-US" altLang="zh-CN" dirty="0" err="1"/>
              <a:t>i</a:t>
            </a:r>
            <a:r>
              <a:rPr lang="zh-CN" altLang="en-US" dirty="0"/>
              <a:t>个数，为了表达</a:t>
            </a:r>
            <a:r>
              <a:rPr lang="en-US" altLang="zh-CN" dirty="0"/>
              <a:t>k</a:t>
            </a:r>
            <a:r>
              <a:rPr lang="zh-CN" altLang="en-US" dirty="0"/>
              <a:t>，下面最少用多少数 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两种转移，第一种看</a:t>
            </a:r>
            <a:r>
              <a:rPr lang="en-US" altLang="zh-CN" dirty="0"/>
              <a:t>i+1</a:t>
            </a:r>
            <a:r>
              <a:rPr lang="zh-CN" altLang="en-US" dirty="0"/>
              <a:t>取不取，另一种看</a:t>
            </a:r>
            <a:r>
              <a:rPr lang="en-US" altLang="zh-CN" dirty="0"/>
              <a:t>g[</a:t>
            </a:r>
            <a:r>
              <a:rPr lang="en-US" altLang="zh-CN" dirty="0" err="1"/>
              <a:t>i</a:t>
            </a:r>
            <a:r>
              <a:rPr lang="en-US" altLang="zh-CN" dirty="0"/>
              <a:t>][k]</a:t>
            </a:r>
            <a:r>
              <a:rPr lang="zh-CN" altLang="en-US" dirty="0"/>
              <a:t>后面哪一个取（</a:t>
            </a:r>
            <a:r>
              <a:rPr lang="en-US" altLang="zh-CN" dirty="0"/>
              <a:t>g[</a:t>
            </a:r>
            <a:r>
              <a:rPr lang="en-US" altLang="zh-CN" dirty="0" err="1"/>
              <a:t>i</a:t>
            </a:r>
            <a:r>
              <a:rPr lang="en-US" altLang="zh-CN" dirty="0"/>
              <a:t>][k] + 1 ~ g[</a:t>
            </a:r>
            <a:r>
              <a:rPr lang="en-US" altLang="zh-CN" dirty="0" err="1"/>
              <a:t>i</a:t>
            </a:r>
            <a:r>
              <a:rPr lang="en-US" altLang="zh-CN" dirty="0"/>
              <a:t> – 1][k]</a:t>
            </a:r>
            <a:r>
              <a:rPr lang="zh-CN" altLang="en-US" dirty="0"/>
              <a:t>就可以啦）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838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cs typeface="Arial" panose="020B0604020202020204" pitchFamily="34" charset="0"/>
              </a:rPr>
              <a:t>Bookcase Solidity United(Grand Prix of Belarus K)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68100" y="2551837"/>
            <a:ext cx="6844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err="1"/>
              <a:t>dp</a:t>
            </a:r>
            <a:r>
              <a:rPr lang="en-US" altLang="zh-CN" dirty="0"/>
              <a:t>[l][r][k]</a:t>
            </a:r>
            <a:r>
              <a:rPr lang="zh-CN" altLang="en-US" dirty="0"/>
              <a:t>表示我们把第</a:t>
            </a:r>
            <a:r>
              <a:rPr lang="en-US" altLang="zh-CN" dirty="0"/>
              <a:t>l</a:t>
            </a:r>
            <a:r>
              <a:rPr lang="zh-CN" altLang="en-US" dirty="0"/>
              <a:t>层到第</a:t>
            </a:r>
            <a:r>
              <a:rPr lang="en-US" altLang="zh-CN" dirty="0"/>
              <a:t>r</a:t>
            </a:r>
            <a:r>
              <a:rPr lang="zh-CN" altLang="en-US" dirty="0"/>
              <a:t>层全击碎，最后还留下</a:t>
            </a:r>
            <a:r>
              <a:rPr lang="en-US" altLang="zh-CN" dirty="0"/>
              <a:t>k</a:t>
            </a:r>
            <a:r>
              <a:rPr lang="zh-CN" altLang="en-US" dirty="0"/>
              <a:t>个球时的最小花费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现在有两种情况</a:t>
            </a:r>
            <a:endParaRPr lang="en-US" altLang="zh-CN" dirty="0"/>
          </a:p>
          <a:p>
            <a:pPr marL="800100" lvl="1" indent="-342900">
              <a:buAutoNum type="alphaLcPeriod"/>
            </a:pPr>
            <a:r>
              <a:rPr lang="zh-CN" altLang="en-US" dirty="0"/>
              <a:t>这些球用来击碎第</a:t>
            </a:r>
            <a:r>
              <a:rPr lang="en-US" altLang="zh-CN" dirty="0"/>
              <a:t>r+1</a:t>
            </a:r>
            <a:r>
              <a:rPr lang="zh-CN" altLang="en-US" dirty="0"/>
              <a:t>层</a:t>
            </a:r>
            <a:endParaRPr lang="en-US" altLang="zh-CN" dirty="0"/>
          </a:p>
          <a:p>
            <a:pPr marL="800100" lvl="1" indent="-342900">
              <a:buAutoNum type="alphaLcPeriod"/>
            </a:pPr>
            <a:r>
              <a:rPr lang="zh-CN" altLang="en-US" dirty="0"/>
              <a:t>这些球漏到了第</a:t>
            </a:r>
            <a:r>
              <a:rPr lang="en-US" altLang="zh-CN" dirty="0"/>
              <a:t>p</a:t>
            </a:r>
            <a:r>
              <a:rPr lang="zh-CN" altLang="en-US" dirty="0"/>
              <a:t>层  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k</a:t>
            </a:r>
            <a:r>
              <a:rPr lang="zh-CN" altLang="en-US" dirty="0"/>
              <a:t>最大是</a:t>
            </a:r>
            <a:r>
              <a:rPr lang="en-US" altLang="zh-CN" dirty="0"/>
              <a:t>max(ai)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区间</a:t>
            </a:r>
            <a:r>
              <a:rPr lang="en-US" altLang="zh-CN" dirty="0" err="1"/>
              <a:t>dp</a:t>
            </a:r>
            <a:r>
              <a:rPr lang="zh-CN" altLang="en-US" dirty="0"/>
              <a:t>之！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42" y="3709078"/>
            <a:ext cx="4915326" cy="2743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59" y="3983422"/>
            <a:ext cx="3650296" cy="251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b="0" dirty="0"/>
              <a:t>Summer Dichotomy</a:t>
            </a:r>
            <a:r>
              <a:rPr lang="zh-CN" altLang="en-US" sz="2700" dirty="0">
                <a:cs typeface="Arial" panose="020B0604020202020204" pitchFamily="34" charset="0"/>
              </a:rPr>
              <a:t>（</a:t>
            </a:r>
            <a:r>
              <a:rPr lang="en-US" altLang="zh-CN" sz="2700" dirty="0">
                <a:cs typeface="Arial" panose="020B0604020202020204" pitchFamily="34" charset="0"/>
              </a:rPr>
              <a:t>CF round </a:t>
            </a:r>
            <a:r>
              <a:rPr lang="en-US" altLang="zh-CN" sz="2400" dirty="0"/>
              <a:t>300 H</a:t>
            </a:r>
            <a:r>
              <a:rPr lang="zh-CN" altLang="en-US" sz="2700" dirty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5641FE-4972-405A-9ECC-841FBD19C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65" y="759656"/>
            <a:ext cx="9190516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6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rmAutofit/>
          </a:bodyPr>
          <a:lstStyle/>
          <a:p>
            <a:r>
              <a:rPr lang="en-US" altLang="zh-CN" b="0" dirty="0"/>
              <a:t>Summer Dichotomy</a:t>
            </a:r>
            <a:r>
              <a:rPr lang="zh-CN" altLang="en-US" sz="2700" dirty="0">
                <a:cs typeface="Arial" panose="020B0604020202020204" pitchFamily="34" charset="0"/>
              </a:rPr>
              <a:t>（</a:t>
            </a:r>
            <a:r>
              <a:rPr lang="en-US" altLang="zh-CN" sz="2700" dirty="0">
                <a:cs typeface="Arial" panose="020B0604020202020204" pitchFamily="34" charset="0"/>
              </a:rPr>
              <a:t>CF round </a:t>
            </a:r>
            <a:r>
              <a:rPr lang="en-US" altLang="zh-CN" sz="2400" dirty="0"/>
              <a:t>300 H</a:t>
            </a:r>
            <a:r>
              <a:rPr lang="zh-CN" altLang="en-US" sz="2700" dirty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808300-4F01-4F44-A97D-C78E1069FD8E}"/>
              </a:ext>
            </a:extLst>
          </p:cNvPr>
          <p:cNvSpPr txBox="1"/>
          <p:nvPr/>
        </p:nvSpPr>
        <p:spPr>
          <a:xfrm>
            <a:off x="2042114" y="2929508"/>
            <a:ext cx="8442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老师的厌恶关系是个二分图，对于每个老师的集合，我们都能确认区间</a:t>
            </a:r>
            <a:r>
              <a:rPr lang="en-US" altLang="zh-CN" dirty="0"/>
              <a:t>[</a:t>
            </a:r>
            <a:r>
              <a:rPr lang="en-US" altLang="zh-CN" dirty="0" err="1"/>
              <a:t>l,r</a:t>
            </a:r>
            <a:r>
              <a:rPr lang="en-US" altLang="zh-CN" dirty="0"/>
              <a:t>]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把区间放到笛卡尔坐标系上，横轴表示</a:t>
            </a:r>
            <a:r>
              <a:rPr lang="en-US" altLang="zh-CN" dirty="0"/>
              <a:t>A</a:t>
            </a:r>
            <a:r>
              <a:rPr lang="zh-CN" altLang="en-US" dirty="0"/>
              <a:t>班的人数，纵轴表示</a:t>
            </a:r>
            <a:r>
              <a:rPr lang="en-US" altLang="zh-CN" dirty="0"/>
              <a:t>B</a:t>
            </a:r>
            <a:r>
              <a:rPr lang="zh-CN" altLang="en-US" dirty="0"/>
              <a:t>班的人数；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展现高超的数据结构技巧！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59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78537"/>
            <a:ext cx="10515600" cy="619677"/>
          </a:xfrm>
        </p:spPr>
        <p:txBody>
          <a:bodyPr>
            <a:normAutofit/>
          </a:bodyPr>
          <a:lstStyle/>
          <a:p>
            <a:r>
              <a:rPr lang="en-US" altLang="zh-CN" b="0" dirty="0"/>
              <a:t>The Hanged Man</a:t>
            </a:r>
            <a:r>
              <a:rPr lang="zh-CN" altLang="en-US" sz="2700" dirty="0">
                <a:cs typeface="Arial" panose="020B0604020202020204" pitchFamily="34" charset="0"/>
              </a:rPr>
              <a:t>（</a:t>
            </a:r>
            <a:r>
              <a:rPr lang="en-US" altLang="zh-CN" sz="2000" dirty="0"/>
              <a:t>2018 CCPC Jilin</a:t>
            </a:r>
            <a:r>
              <a:rPr lang="zh-CN" altLang="en-US" sz="2700" dirty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5" y="1287986"/>
            <a:ext cx="9579170" cy="5471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78537"/>
            <a:ext cx="10515600" cy="619677"/>
          </a:xfrm>
        </p:spPr>
        <p:txBody>
          <a:bodyPr>
            <a:normAutofit/>
          </a:bodyPr>
          <a:lstStyle/>
          <a:p>
            <a:r>
              <a:rPr lang="en-US" altLang="zh-CN" b="0" dirty="0"/>
              <a:t>The Hanged Man</a:t>
            </a:r>
            <a:r>
              <a:rPr lang="zh-CN" altLang="en-US" sz="2700" dirty="0">
                <a:cs typeface="Arial" panose="020B0604020202020204" pitchFamily="34" charset="0"/>
              </a:rPr>
              <a:t>（</a:t>
            </a:r>
            <a:r>
              <a:rPr lang="en-US" altLang="zh-CN" sz="2000" dirty="0"/>
              <a:t>2018 CCPC Jilin</a:t>
            </a:r>
            <a:r>
              <a:rPr lang="zh-CN" altLang="en-US" sz="2700" dirty="0"/>
              <a:t>）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4679" y="2182557"/>
            <a:ext cx="6844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先考虑树的形状随机，也就是说树的高度为</a:t>
            </a:r>
            <a:r>
              <a:rPr lang="en-US" altLang="zh-CN" dirty="0"/>
              <a:t>O(log N)</a:t>
            </a:r>
            <a:r>
              <a:rPr lang="zh-CN" altLang="en-US" dirty="0"/>
              <a:t>的情况。我们按任意</a:t>
            </a:r>
            <a:r>
              <a:rPr lang="en-US" altLang="zh-CN" dirty="0"/>
              <a:t>DFS</a:t>
            </a:r>
            <a:r>
              <a:rPr lang="zh-CN" altLang="en-US" dirty="0"/>
              <a:t>序进行</a:t>
            </a:r>
            <a:r>
              <a:rPr lang="en-US" altLang="zh-CN" dirty="0"/>
              <a:t>DP</a:t>
            </a:r>
            <a:r>
              <a:rPr lang="zh-CN" altLang="en-US" dirty="0"/>
              <a:t>，如果前</a:t>
            </a:r>
            <a:r>
              <a:rPr lang="en-US" altLang="zh-CN" dirty="0" err="1"/>
              <a:t>i</a:t>
            </a:r>
            <a:r>
              <a:rPr lang="zh-CN" altLang="en-US" dirty="0"/>
              <a:t>个点决策好了，那么影响之后决策的，只有最后一个点到根路径上的每个点是否被选取。不难提出状态</a:t>
            </a:r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][mask]</a:t>
            </a:r>
            <a:r>
              <a:rPr lang="zh-CN" altLang="en-US" dirty="0"/>
              <a:t>表示考虑前</a:t>
            </a:r>
            <a:r>
              <a:rPr lang="en-US" altLang="zh-CN" dirty="0" err="1"/>
              <a:t>i</a:t>
            </a:r>
            <a:r>
              <a:rPr lang="zh-CN" altLang="en-US" dirty="0"/>
              <a:t>个点，最后一个点到根路径上</a:t>
            </a:r>
            <a:r>
              <a:rPr lang="en-US" altLang="zh-CN" dirty="0"/>
              <a:t>mask</a:t>
            </a:r>
            <a:r>
              <a:rPr lang="zh-CN" altLang="en-US" dirty="0"/>
              <a:t>集合内的元素被选取的最优解。</a:t>
            </a:r>
          </a:p>
          <a:p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但现在树的形状不是随机的，注意到对树做轻重链剖分，任意一点到根路径上经过的重链条数不超过</a:t>
            </a:r>
            <a:r>
              <a:rPr lang="en-US" altLang="zh-CN" dirty="0"/>
              <a:t>log N</a:t>
            </a:r>
            <a:r>
              <a:rPr lang="zh-CN" altLang="en-US" dirty="0"/>
              <a:t>。对树做轻重链剖分，求</a:t>
            </a:r>
            <a:r>
              <a:rPr lang="en-US" altLang="zh-CN" dirty="0"/>
              <a:t>DFS</a:t>
            </a:r>
            <a:r>
              <a:rPr lang="zh-CN" altLang="en-US" dirty="0"/>
              <a:t>序的时候，先访问轻儿子，再访问重儿子，那么</a:t>
            </a:r>
            <a:r>
              <a:rPr lang="en-US" altLang="zh-CN" dirty="0"/>
              <a:t>DFS</a:t>
            </a:r>
            <a:r>
              <a:rPr lang="zh-CN" altLang="en-US" dirty="0"/>
              <a:t>弹栈的时候，重链上的点出栈顺序是连一起的。我们按上述顺序求</a:t>
            </a:r>
            <a:r>
              <a:rPr lang="en-US" altLang="zh-CN" dirty="0"/>
              <a:t>DFS</a:t>
            </a:r>
            <a:r>
              <a:rPr lang="zh-CN" altLang="en-US" dirty="0"/>
              <a:t>序，如果前</a:t>
            </a:r>
            <a:r>
              <a:rPr lang="en-US" altLang="zh-CN" dirty="0" err="1"/>
              <a:t>i</a:t>
            </a:r>
            <a:r>
              <a:rPr lang="zh-CN" altLang="en-US" dirty="0"/>
              <a:t>个点决策好了，那么影响之后决策的，只有当前点到根路径上的每条重链上经过的点中深度最深的节点。不难提出状态为</a:t>
            </a:r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][mask]</a:t>
            </a:r>
            <a:r>
              <a:rPr lang="zh-CN" altLang="en-US" dirty="0"/>
              <a:t>表示考虑前</a:t>
            </a:r>
            <a:r>
              <a:rPr lang="en-US" altLang="zh-CN" dirty="0" err="1"/>
              <a:t>i</a:t>
            </a:r>
            <a:r>
              <a:rPr lang="zh-CN" altLang="en-US" dirty="0"/>
              <a:t>个点，影响决策的每个点是否被选取情况下的最优解。最优解的方案数易求。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cs typeface="Arial" panose="020B0604020202020204" pitchFamily="34" charset="0"/>
              </a:rPr>
              <a:t>Beautiful Sequence Unraveling(Grand Prix of Belarus B)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10" y="1944227"/>
            <a:ext cx="9592180" cy="3409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cs typeface="Arial" panose="020B0604020202020204" pitchFamily="34" charset="0"/>
              </a:rPr>
              <a:t>Beautiful Sequence Unraveling(Grand Prix of Belarus B)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68100" y="2551837"/>
            <a:ext cx="6844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dp</a:t>
            </a:r>
            <a:r>
              <a:rPr lang="en-US" altLang="zh-CN" dirty="0"/>
              <a:t>[x][y]</a:t>
            </a:r>
            <a:r>
              <a:rPr lang="zh-CN" altLang="en-US" dirty="0"/>
              <a:t>表示长度为</a:t>
            </a:r>
            <a:r>
              <a:rPr lang="en-US" altLang="zh-CN" dirty="0"/>
              <a:t>x</a:t>
            </a:r>
            <a:r>
              <a:rPr lang="zh-CN" altLang="en-US" dirty="0"/>
              <a:t>的包含</a:t>
            </a:r>
            <a:r>
              <a:rPr lang="en-US" altLang="zh-CN" dirty="0"/>
              <a:t>1…y</a:t>
            </a:r>
            <a:r>
              <a:rPr lang="zh-CN" altLang="en-US" dirty="0"/>
              <a:t>的美丽序列的方案数（</a:t>
            </a:r>
            <a:r>
              <a:rPr lang="en-US" altLang="zh-CN" dirty="0"/>
              <a:t>y&lt;=x)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/>
              <a:t>美丽序列方案数</a:t>
            </a:r>
            <a:r>
              <a:rPr lang="en-US" altLang="zh-CN" dirty="0"/>
              <a:t>=</a:t>
            </a:r>
            <a:r>
              <a:rPr lang="zh-CN" altLang="en-US" dirty="0"/>
              <a:t>总方案数</a:t>
            </a:r>
            <a:r>
              <a:rPr lang="en-US" altLang="zh-CN" dirty="0"/>
              <a:t>(</a:t>
            </a:r>
            <a:r>
              <a:rPr lang="en-US" altLang="zh-CN" dirty="0" err="1"/>
              <a:t>y^x</a:t>
            </a:r>
            <a:r>
              <a:rPr lang="en-US" altLang="zh-CN" dirty="0"/>
              <a:t>)-</a:t>
            </a:r>
            <a:r>
              <a:rPr lang="zh-CN" altLang="en-US" dirty="0"/>
              <a:t>不美丽序列方案数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/>
              <a:t>令</a:t>
            </a:r>
            <a:r>
              <a:rPr lang="en-US" altLang="zh-CN" dirty="0"/>
              <a:t>t</a:t>
            </a:r>
            <a:r>
              <a:rPr lang="zh-CN" altLang="en-US" dirty="0"/>
              <a:t>为最大的</a:t>
            </a:r>
            <a:r>
              <a:rPr lang="en-US" altLang="zh-CN" dirty="0" err="1"/>
              <a:t>i</a:t>
            </a:r>
            <a:r>
              <a:rPr lang="zh-CN" altLang="en-US" dirty="0"/>
              <a:t>满足</a:t>
            </a:r>
            <a:endParaRPr lang="en-US" altLang="zh-CN" dirty="0"/>
          </a:p>
          <a:p>
            <a:r>
              <a:rPr lang="zh-CN" altLang="en-US" dirty="0"/>
              <a:t>令</a:t>
            </a:r>
            <a:r>
              <a:rPr lang="en-US" altLang="zh-CN" dirty="0"/>
              <a:t>m</a:t>
            </a:r>
            <a:r>
              <a:rPr lang="zh-CN" altLang="en-US" dirty="0"/>
              <a:t>为此时的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</a:t>
            </a:r>
            <a:r>
              <a:rPr lang="en-US" altLang="zh-CN" dirty="0"/>
              <a:t>t</a:t>
            </a:r>
            <a:r>
              <a:rPr lang="zh-CN" altLang="en-US" dirty="0"/>
              <a:t>右边的元素都大于等于</a:t>
            </a:r>
            <a:r>
              <a:rPr lang="en-US" altLang="zh-CN" dirty="0"/>
              <a:t>t</a:t>
            </a:r>
            <a:r>
              <a:rPr lang="zh-CN" altLang="en-US" dirty="0"/>
              <a:t>左边的元素；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</a:t>
            </a:r>
            <a:r>
              <a:rPr lang="en-US" altLang="zh-CN" dirty="0"/>
              <a:t>t</a:t>
            </a:r>
            <a:r>
              <a:rPr lang="zh-CN" altLang="en-US" dirty="0"/>
              <a:t>右边必须也是个美丽序列；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m,t</a:t>
            </a:r>
            <a:r>
              <a:rPr lang="zh-CN" altLang="en-US" dirty="0"/>
              <a:t>对</a:t>
            </a:r>
            <a:r>
              <a:rPr lang="en-US" altLang="zh-CN" dirty="0" err="1"/>
              <a:t>dp</a:t>
            </a:r>
            <a:r>
              <a:rPr lang="en-US" altLang="zh-CN" dirty="0"/>
              <a:t>[x][y]</a:t>
            </a:r>
            <a:r>
              <a:rPr lang="zh-CN" altLang="en-US" dirty="0"/>
              <a:t>的贡献是</a:t>
            </a:r>
            <a:endParaRPr lang="en-US" altLang="zh-CN" dirty="0"/>
          </a:p>
          <a:p>
            <a:r>
              <a:rPr lang="en-US" altLang="zh-CN" dirty="0"/>
              <a:t>     </a:t>
            </a:r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89" y="3683742"/>
            <a:ext cx="3197955" cy="3454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65" y="3998538"/>
            <a:ext cx="1458428" cy="2464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96" y="5637115"/>
            <a:ext cx="3901681" cy="275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cs typeface="Arial" panose="020B0604020202020204" pitchFamily="34" charset="0"/>
              </a:rPr>
              <a:t>Beautiful Sequence Unraveling(Grand Prix of Belarus B)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68100" y="2551837"/>
            <a:ext cx="6844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继续优化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m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固定的时候，这个可以用前缀和</a:t>
            </a:r>
            <a:r>
              <a:rPr lang="en-US" altLang="zh-CN" dirty="0"/>
              <a:t>O(n)</a:t>
            </a:r>
            <a:r>
              <a:rPr lang="zh-CN" altLang="en-US" dirty="0"/>
              <a:t>求；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其他几块也一样；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于是</a:t>
            </a:r>
            <a:r>
              <a:rPr lang="en-US" altLang="zh-CN" dirty="0" err="1"/>
              <a:t>dp</a:t>
            </a:r>
            <a:r>
              <a:rPr lang="zh-CN" altLang="en-US" dirty="0"/>
              <a:t>数组可以</a:t>
            </a:r>
            <a:r>
              <a:rPr lang="en-US" altLang="zh-CN" dirty="0"/>
              <a:t>O(n^3)</a:t>
            </a:r>
            <a:r>
              <a:rPr lang="zh-CN" altLang="en-US" dirty="0"/>
              <a:t>整出来；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dp</a:t>
            </a:r>
            <a:r>
              <a:rPr lang="en-US" altLang="zh-CN" dirty="0"/>
              <a:t>[x][y]</a:t>
            </a:r>
            <a:r>
              <a:rPr lang="zh-CN" altLang="en-US" dirty="0"/>
              <a:t>数组我们可以算出使用恰好</a:t>
            </a:r>
            <a:r>
              <a:rPr lang="en-US" altLang="zh-CN" dirty="0"/>
              <a:t>y</a:t>
            </a:r>
            <a:r>
              <a:rPr lang="zh-CN" altLang="en-US" dirty="0"/>
              <a:t>个数字的美丽序列的方案数；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接下来我们整个组合数就行啦！</a:t>
            </a:r>
            <a:endParaRPr lang="en-US" altLang="zh-CN" dirty="0"/>
          </a:p>
          <a:p>
            <a:r>
              <a:rPr lang="en-US" altLang="zh-CN" dirty="0"/>
              <a:t>     </a:t>
            </a:r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16" y="2782669"/>
            <a:ext cx="4037357" cy="646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>
          <a:xfrm>
            <a:off x="233289" y="196313"/>
            <a:ext cx="11020066" cy="56334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cs typeface="Arial" panose="020B0604020202020204" pitchFamily="34" charset="0"/>
              </a:rPr>
              <a:t>Query On A Tree 17(Grand Prix of Korea I)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50" y="1106226"/>
            <a:ext cx="8298899" cy="5555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215">
      <a:dk1>
        <a:sysClr val="windowText" lastClr="000000"/>
      </a:dk1>
      <a:lt1>
        <a:sysClr val="window" lastClr="FFFFFF"/>
      </a:lt1>
      <a:dk2>
        <a:srgbClr val="252541"/>
      </a:dk2>
      <a:lt2>
        <a:srgbClr val="406197"/>
      </a:lt2>
      <a:accent1>
        <a:srgbClr val="406197"/>
      </a:accent1>
      <a:accent2>
        <a:srgbClr val="252541"/>
      </a:accent2>
      <a:accent3>
        <a:srgbClr val="406197"/>
      </a:accent3>
      <a:accent4>
        <a:srgbClr val="252541"/>
      </a:accent4>
      <a:accent5>
        <a:srgbClr val="406197"/>
      </a:accent5>
      <a:accent6>
        <a:srgbClr val="252541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2389</Words>
  <Application>Microsoft Office PowerPoint</Application>
  <PresentationFormat>宽屏</PresentationFormat>
  <Paragraphs>221</Paragraphs>
  <Slides>53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宋体</vt:lpstr>
      <vt:lpstr>微软雅黑</vt:lpstr>
      <vt:lpstr>Arial</vt:lpstr>
      <vt:lpstr>Arial Black</vt:lpstr>
      <vt:lpstr>Calibri</vt:lpstr>
      <vt:lpstr>Cambria Math</vt:lpstr>
      <vt:lpstr>Segoe UI</vt:lpstr>
      <vt:lpstr>Office 主题</vt:lpstr>
      <vt:lpstr>PowerPoint 演示文稿</vt:lpstr>
      <vt:lpstr>中位数</vt:lpstr>
      <vt:lpstr>中位数</vt:lpstr>
      <vt:lpstr>Bookcase Solidity United(Grand Prix of Belarus K)</vt:lpstr>
      <vt:lpstr>Bookcase Solidity United(Grand Prix of Belarus K)</vt:lpstr>
      <vt:lpstr>Beautiful Sequence Unraveling(Grand Prix of Belarus B)</vt:lpstr>
      <vt:lpstr>Beautiful Sequence Unraveling(Grand Prix of Belarus B)</vt:lpstr>
      <vt:lpstr>Beautiful Sequence Unraveling(Grand Prix of Belarus B)</vt:lpstr>
      <vt:lpstr>Query On A Tree 17(Grand Prix of Korea I)</vt:lpstr>
      <vt:lpstr>Query On A Tree 17(Grand Prix of Korea I)</vt:lpstr>
      <vt:lpstr>Mr. Panda and Cactus(CCPC Final 2018 E)</vt:lpstr>
      <vt:lpstr>Mr. Panda and Cactus(CCPC Final 2018 E)</vt:lpstr>
      <vt:lpstr>GCD Land(CCPC Final 2018 C)</vt:lpstr>
      <vt:lpstr>GCD Land(CCPC Final 2018 C)</vt:lpstr>
      <vt:lpstr>数字</vt:lpstr>
      <vt:lpstr>数字</vt:lpstr>
      <vt:lpstr>Mr. Panda and Typewriter(CCPC Final 2019 C)</vt:lpstr>
      <vt:lpstr>Mr. Panda and Typewriter(CCPC Final 2019 C)</vt:lpstr>
      <vt:lpstr>Mr. Panda and SAD(CCPC Final 2019 H)</vt:lpstr>
      <vt:lpstr>Mr. Panda and SAD(CCPC Final 2019 H)</vt:lpstr>
      <vt:lpstr>Infimum of Paths(CCPC Final 2019 B)</vt:lpstr>
      <vt:lpstr>Infimum of Paths(CCPC Final 2019 B)</vt:lpstr>
      <vt:lpstr>setII</vt:lpstr>
      <vt:lpstr>setII</vt:lpstr>
      <vt:lpstr>走路</vt:lpstr>
      <vt:lpstr>走路</vt:lpstr>
      <vt:lpstr>Rooms（https://csacademy.com/contest/archive/task/rooms/statement/）</vt:lpstr>
      <vt:lpstr>subset</vt:lpstr>
      <vt:lpstr>subset</vt:lpstr>
      <vt:lpstr>Color</vt:lpstr>
      <vt:lpstr>Color</vt:lpstr>
      <vt:lpstr>Color</vt:lpstr>
      <vt:lpstr>Color</vt:lpstr>
      <vt:lpstr>Arpa’s letter-marked tree and Mehrdad’s Dokhtar-kosh paths（CF 741 D）</vt:lpstr>
      <vt:lpstr>Arpa’s letter-marked tree and Mehrdad’s Dokhtar-kosh paths（CF 741 D）</vt:lpstr>
      <vt:lpstr>Strange Memory（CCPC 2020 Changchun F）</vt:lpstr>
      <vt:lpstr>Strange Memory（CCPC 2020 Changchun F）</vt:lpstr>
      <vt:lpstr> Degree of Spanning Tree（ICPC南京 D）</vt:lpstr>
      <vt:lpstr> Degree of Spanning Tree（ICPC南京 D）</vt:lpstr>
      <vt:lpstr> Abstract Painting（CCPC长春 J）</vt:lpstr>
      <vt:lpstr> Abstract Painting（CCPC长春 J）</vt:lpstr>
      <vt:lpstr>Financiers Game（https://codeforces.com/problemset/problem/729/F）</vt:lpstr>
      <vt:lpstr>Financiers Game（https://codeforces.com/problemset/problem/729/F）</vt:lpstr>
      <vt:lpstr>Financiers Game（https://codeforces.com/problemset/problem/729/F）</vt:lpstr>
      <vt:lpstr>走路</vt:lpstr>
      <vt:lpstr>走路</vt:lpstr>
      <vt:lpstr>走路</vt:lpstr>
      <vt:lpstr>背包</vt:lpstr>
      <vt:lpstr>背包</vt:lpstr>
      <vt:lpstr>Summer Dichotomy（CF round 300 H）</vt:lpstr>
      <vt:lpstr>Summer Dichotomy（CF round 300 H）</vt:lpstr>
      <vt:lpstr>The Hanged Man（2018 CCPC Jilin）</vt:lpstr>
      <vt:lpstr>The Hanged Man（2018 CCPC Jilin）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seewo</cp:lastModifiedBy>
  <cp:revision>233</cp:revision>
  <dcterms:created xsi:type="dcterms:W3CDTF">2015-05-05T08:02:00Z</dcterms:created>
  <dcterms:modified xsi:type="dcterms:W3CDTF">2021-07-14T09:24:56Z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DA715848DB774C499CD04B91F82F1585</vt:lpwstr>
  </property>
  <property fmtid="{D5CDD505-2E9C-101B-9397-08002B2CF9AE}" pid="3" name="KSOProductBuildVer">
    <vt:lpwstr>2052-11.1.0.10359</vt:lpwstr>
  </property>
</Properties>
</file>